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494"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5361A3E5-8EC3-4ACB-9C32-8287327267AF}" type="datetimeFigureOut">
              <a:rPr lang="fa-IR" smtClean="0"/>
              <a:t>07/16/1436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1004535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361A3E5-8EC3-4ACB-9C32-8287327267AF}" type="datetimeFigureOut">
              <a:rPr lang="fa-IR" smtClean="0"/>
              <a:t>07/16/1436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4271192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361A3E5-8EC3-4ACB-9C32-8287327267AF}" type="datetimeFigureOut">
              <a:rPr lang="fa-IR" smtClean="0"/>
              <a:t>07/16/1436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3764043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361A3E5-8EC3-4ACB-9C32-8287327267AF}" type="datetimeFigureOut">
              <a:rPr lang="fa-IR" smtClean="0"/>
              <a:t>07/16/1436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303951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61A3E5-8EC3-4ACB-9C32-8287327267AF}" type="datetimeFigureOut">
              <a:rPr lang="fa-IR" smtClean="0"/>
              <a:t>07/16/1436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3620198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5361A3E5-8EC3-4ACB-9C32-8287327267AF}" type="datetimeFigureOut">
              <a:rPr lang="fa-IR" smtClean="0"/>
              <a:t>07/16/1436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1765607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5361A3E5-8EC3-4ACB-9C32-8287327267AF}" type="datetimeFigureOut">
              <a:rPr lang="fa-IR" smtClean="0"/>
              <a:t>07/16/1436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896974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5361A3E5-8EC3-4ACB-9C32-8287327267AF}" type="datetimeFigureOut">
              <a:rPr lang="fa-IR" smtClean="0"/>
              <a:t>07/16/1436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25792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61A3E5-8EC3-4ACB-9C32-8287327267AF}" type="datetimeFigureOut">
              <a:rPr lang="fa-IR" smtClean="0"/>
              <a:t>07/16/1436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1874822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61A3E5-8EC3-4ACB-9C32-8287327267AF}" type="datetimeFigureOut">
              <a:rPr lang="fa-IR" smtClean="0"/>
              <a:t>07/16/1436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15553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61A3E5-8EC3-4ACB-9C32-8287327267AF}" type="datetimeFigureOut">
              <a:rPr lang="fa-IR" smtClean="0"/>
              <a:t>07/16/1436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27B7622-1E44-4E04-8AFF-EEFA49843BF8}" type="slidenum">
              <a:rPr lang="fa-IR" smtClean="0"/>
              <a:t>‹#›</a:t>
            </a:fld>
            <a:endParaRPr lang="fa-IR"/>
          </a:p>
        </p:txBody>
      </p:sp>
    </p:spTree>
    <p:extLst>
      <p:ext uri="{BB962C8B-B14F-4D97-AF65-F5344CB8AC3E}">
        <p14:creationId xmlns:p14="http://schemas.microsoft.com/office/powerpoint/2010/main" val="872343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361A3E5-8EC3-4ACB-9C32-8287327267AF}" type="datetimeFigureOut">
              <a:rPr lang="fa-IR" smtClean="0"/>
              <a:t>07/16/1436</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27B7622-1E44-4E04-8AFF-EEFA49843BF8}" type="slidenum">
              <a:rPr lang="fa-IR" smtClean="0"/>
              <a:t>‹#›</a:t>
            </a:fld>
            <a:endParaRPr lang="fa-IR"/>
          </a:p>
        </p:txBody>
      </p:sp>
    </p:spTree>
    <p:extLst>
      <p:ext uri="{BB962C8B-B14F-4D97-AF65-F5344CB8AC3E}">
        <p14:creationId xmlns:p14="http://schemas.microsoft.com/office/powerpoint/2010/main" val="919868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oleObject" Target="../embeddings/oleObject5.bin"/><Relationship Id="rId4" Type="http://schemas.openxmlformats.org/officeDocument/2006/relationships/image" Target="../media/image5.wmf"/></Relationships>
</file>

<file path=ppt/slides/_rels/slide4.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8.bin"/><Relationship Id="rId4" Type="http://schemas.openxmlformats.org/officeDocument/2006/relationships/image" Target="../media/image8.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2.wmf"/><Relationship Id="rId5" Type="http://schemas.openxmlformats.org/officeDocument/2006/relationships/oleObject" Target="../embeddings/oleObject11.bin"/><Relationship Id="rId4" Type="http://schemas.openxmlformats.org/officeDocument/2006/relationships/image" Target="../media/image11.wmf"/></Relationships>
</file>

<file path=ppt/slides/_rels/slide6.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4.wmf"/><Relationship Id="rId5" Type="http://schemas.openxmlformats.org/officeDocument/2006/relationships/oleObject" Target="../embeddings/oleObject13.bin"/><Relationship Id="rId4" Type="http://schemas.openxmlformats.org/officeDocument/2006/relationships/image" Target="../media/image13.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7.png"/><Relationship Id="rId4" Type="http://schemas.openxmlformats.org/officeDocument/2006/relationships/image" Target="../media/image16.wmf"/></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r"/>
            <a:r>
              <a:rPr lang="fa-IR" dirty="0" smtClean="0"/>
              <a:t>پوسته های استوانه مرکب:</a:t>
            </a:r>
            <a:endParaRPr lang="en-US" dirty="0"/>
          </a:p>
        </p:txBody>
      </p:sp>
      <p:sp>
        <p:nvSpPr>
          <p:cNvPr id="3" name="Content Placeholder 2"/>
          <p:cNvSpPr>
            <a:spLocks noGrp="1"/>
          </p:cNvSpPr>
          <p:nvPr>
            <p:ph idx="1"/>
          </p:nvPr>
        </p:nvSpPr>
        <p:spPr>
          <a:xfrm>
            <a:off x="457200" y="1219200"/>
            <a:ext cx="8229600" cy="5181600"/>
          </a:xfrm>
        </p:spPr>
        <p:txBody>
          <a:bodyPr>
            <a:normAutofit/>
          </a:bodyPr>
          <a:lstStyle/>
          <a:p>
            <a:pPr algn="r">
              <a:buNone/>
            </a:pPr>
            <a:r>
              <a:rPr lang="fa-IR" sz="2400" dirty="0" smtClean="0"/>
              <a:t>برای اینکه پوسته استوانه مرکب بصورت واحد عمل کند باید استوانه داخلی در استوانه خارجی جا زده شود .بدین منظور باید شعاع خارجی پوسته داخلی کمی بیشتر از شعاع داخلی پوسته خارجی باشد (که به این مقدار فاصله جا زدن    می گویند) .سپس پوسته خارجی حرارت داده شده و پوسته داخلی داخل آن جا زده شود که پس از سرد شدن در سطح تماس دو پوسته فشار      بنام فشار جا زدن ایجاد می شود. </a:t>
            </a:r>
            <a:endParaRPr lang="en-US" sz="2400" dirty="0"/>
          </a:p>
        </p:txBody>
      </p:sp>
      <p:graphicFrame>
        <p:nvGraphicFramePr>
          <p:cNvPr id="4" name="Object 3"/>
          <p:cNvGraphicFramePr>
            <a:graphicFrameLocks noChangeAspect="1"/>
          </p:cNvGraphicFramePr>
          <p:nvPr/>
        </p:nvGraphicFramePr>
        <p:xfrm>
          <a:off x="990600" y="1981200"/>
          <a:ext cx="359229" cy="457200"/>
        </p:xfrm>
        <a:graphic>
          <a:graphicData uri="http://schemas.openxmlformats.org/presentationml/2006/ole">
            <mc:AlternateContent xmlns:mc="http://schemas.openxmlformats.org/markup-compatibility/2006">
              <mc:Choice xmlns:v="urn:schemas-microsoft-com:vml" Requires="v">
                <p:oleObj spid="_x0000_s1026" name="Equation" r:id="rId3" imgW="139680" imgH="177480" progId="Equation.DSMT4">
                  <p:embed/>
                </p:oleObj>
              </mc:Choice>
              <mc:Fallback>
                <p:oleObj name="Equation" r:id="rId3" imgW="139680" imgH="1774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981200"/>
                        <a:ext cx="359229"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nvGraphicFramePr>
        <p:xfrm>
          <a:off x="2222500" y="2663825"/>
          <a:ext cx="508000" cy="571500"/>
        </p:xfrm>
        <a:graphic>
          <a:graphicData uri="http://schemas.openxmlformats.org/presentationml/2006/ole">
            <mc:AlternateContent xmlns:mc="http://schemas.openxmlformats.org/markup-compatibility/2006">
              <mc:Choice xmlns:v="urn:schemas-microsoft-com:vml" Requires="v">
                <p:oleObj spid="_x0000_s1027" name="Equation" r:id="rId5" imgW="203040" imgH="228600" progId="Equation.DSMT4">
                  <p:embed/>
                </p:oleObj>
              </mc:Choice>
              <mc:Fallback>
                <p:oleObj name="Equation" r:id="rId5" imgW="20304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2500" y="2663825"/>
                        <a:ext cx="508000"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5" descr="0444444444.bmp"/>
          <p:cNvPicPr>
            <a:picLocks noChangeAspect="1"/>
          </p:cNvPicPr>
          <p:nvPr/>
        </p:nvPicPr>
        <p:blipFill>
          <a:blip r:embed="rId7" cstate="print"/>
          <a:stretch>
            <a:fillRect/>
          </a:stretch>
        </p:blipFill>
        <p:spPr>
          <a:xfrm>
            <a:off x="990600" y="3733800"/>
            <a:ext cx="7010400" cy="2209800"/>
          </a:xfrm>
          <a:prstGeom prst="rect">
            <a:avLst/>
          </a:prstGeom>
        </p:spPr>
      </p:pic>
    </p:spTree>
    <p:extLst>
      <p:ext uri="{BB962C8B-B14F-4D97-AF65-F5344CB8AC3E}">
        <p14:creationId xmlns:p14="http://schemas.microsoft.com/office/powerpoint/2010/main" val="27537519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pPr algn="r"/>
            <a:r>
              <a:rPr lang="fa-IR" sz="2800" dirty="0" smtClean="0"/>
              <a:t>تنش محیطی :</a:t>
            </a:r>
            <a:endParaRPr lang="en-US" sz="2800" dirty="0"/>
          </a:p>
        </p:txBody>
      </p:sp>
      <p:sp>
        <p:nvSpPr>
          <p:cNvPr id="3" name="Content Placeholder 2"/>
          <p:cNvSpPr>
            <a:spLocks noGrp="1"/>
          </p:cNvSpPr>
          <p:nvPr>
            <p:ph idx="1"/>
          </p:nvPr>
        </p:nvSpPr>
        <p:spPr>
          <a:xfrm>
            <a:off x="457200" y="990600"/>
            <a:ext cx="8229600" cy="5135563"/>
          </a:xfrm>
        </p:spPr>
        <p:txBody>
          <a:bodyPr>
            <a:normAutofit/>
          </a:bodyPr>
          <a:lstStyle/>
          <a:p>
            <a:pPr algn="r">
              <a:buNone/>
            </a:pPr>
            <a:r>
              <a:rPr lang="fa-IR" sz="2400" dirty="0" smtClean="0"/>
              <a:t>تغییرات تنش محیطی در کل استوانه :</a:t>
            </a:r>
            <a:endParaRPr lang="en-US" sz="2400" dirty="0"/>
          </a:p>
        </p:txBody>
      </p:sp>
      <p:pic>
        <p:nvPicPr>
          <p:cNvPr id="4" name="Picture 3" descr="02.bmp"/>
          <p:cNvPicPr>
            <a:picLocks noChangeAspect="1"/>
          </p:cNvPicPr>
          <p:nvPr/>
        </p:nvPicPr>
        <p:blipFill>
          <a:blip r:embed="rId2"/>
          <a:stretch>
            <a:fillRect/>
          </a:stretch>
        </p:blipFill>
        <p:spPr>
          <a:xfrm>
            <a:off x="228600" y="0"/>
            <a:ext cx="2133600" cy="3024000"/>
          </a:xfrm>
          <a:prstGeom prst="rect">
            <a:avLst/>
          </a:prstGeom>
        </p:spPr>
      </p:pic>
      <p:pic>
        <p:nvPicPr>
          <p:cNvPr id="5" name="Picture 4" descr="05.bmp"/>
          <p:cNvPicPr>
            <a:picLocks noChangeAspect="1"/>
          </p:cNvPicPr>
          <p:nvPr/>
        </p:nvPicPr>
        <p:blipFill>
          <a:blip r:embed="rId3"/>
          <a:stretch>
            <a:fillRect/>
          </a:stretch>
        </p:blipFill>
        <p:spPr>
          <a:xfrm>
            <a:off x="3963164" y="2743200"/>
            <a:ext cx="5180836" cy="4114800"/>
          </a:xfrm>
          <a:prstGeom prst="rect">
            <a:avLst/>
          </a:prstGeom>
        </p:spPr>
      </p:pic>
      <p:pic>
        <p:nvPicPr>
          <p:cNvPr id="6" name="Picture 5" descr="s33.bmp"/>
          <p:cNvPicPr>
            <a:picLocks noChangeAspect="1"/>
          </p:cNvPicPr>
          <p:nvPr/>
        </p:nvPicPr>
        <p:blipFill>
          <a:blip r:embed="rId4"/>
          <a:stretch>
            <a:fillRect/>
          </a:stretch>
        </p:blipFill>
        <p:spPr>
          <a:xfrm>
            <a:off x="457200" y="3028422"/>
            <a:ext cx="3276600" cy="3829578"/>
          </a:xfrm>
          <a:prstGeom prst="rect">
            <a:avLst/>
          </a:prstGeom>
        </p:spPr>
      </p:pic>
    </p:spTree>
    <p:extLst>
      <p:ext uri="{BB962C8B-B14F-4D97-AF65-F5344CB8AC3E}">
        <p14:creationId xmlns:p14="http://schemas.microsoft.com/office/powerpoint/2010/main" val="19509673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248400"/>
          </a:xfrm>
        </p:spPr>
        <p:txBody>
          <a:bodyPr>
            <a:normAutofit/>
          </a:bodyPr>
          <a:lstStyle/>
          <a:p>
            <a:pPr algn="r">
              <a:buNone/>
            </a:pPr>
            <a:r>
              <a:rPr lang="fa-IR" sz="2400" dirty="0" smtClean="0">
                <a:latin typeface="Times New Roman" pitchFamily="18" charset="0"/>
                <a:cs typeface="Times New Roman" pitchFamily="18" charset="0"/>
              </a:rPr>
              <a:t>تغییرات تنش محیطی </a:t>
            </a:r>
          </a:p>
          <a:p>
            <a:pPr algn="r">
              <a:buNone/>
            </a:pPr>
            <a:r>
              <a:rPr lang="fa-IR" sz="2400" dirty="0" smtClean="0">
                <a:latin typeface="Times New Roman" pitchFamily="18" charset="0"/>
                <a:cs typeface="Times New Roman" pitchFamily="18" charset="0"/>
              </a:rPr>
              <a:t>در استوانه داخلی:</a:t>
            </a:r>
          </a:p>
          <a:p>
            <a:pPr algn="r">
              <a:buNone/>
            </a:pPr>
            <a:endParaRPr lang="fa-IR" sz="2400" dirty="0" smtClean="0">
              <a:latin typeface="Times New Roman" pitchFamily="18" charset="0"/>
              <a:cs typeface="Times New Roman" pitchFamily="18" charset="0"/>
            </a:endParaRPr>
          </a:p>
          <a:p>
            <a:pPr algn="r">
              <a:buNone/>
            </a:pPr>
            <a:endParaRPr lang="fa-IR" sz="2400" dirty="0" smtClean="0">
              <a:latin typeface="Times New Roman" pitchFamily="18" charset="0"/>
              <a:cs typeface="Times New Roman" pitchFamily="18" charset="0"/>
            </a:endParaRPr>
          </a:p>
          <a:p>
            <a:pPr algn="r">
              <a:buNone/>
            </a:pPr>
            <a:endParaRPr lang="fa-IR" sz="2400" dirty="0" smtClean="0">
              <a:latin typeface="Times New Roman" pitchFamily="18" charset="0"/>
              <a:cs typeface="Times New Roman" pitchFamily="18" charset="0"/>
            </a:endParaRPr>
          </a:p>
          <a:p>
            <a:pPr algn="r">
              <a:buNone/>
            </a:pPr>
            <a:endParaRPr lang="fa-IR" sz="2400" dirty="0" smtClean="0">
              <a:latin typeface="Times New Roman" pitchFamily="18" charset="0"/>
              <a:cs typeface="Times New Roman" pitchFamily="18" charset="0"/>
            </a:endParaRPr>
          </a:p>
          <a:p>
            <a:pPr algn="r">
              <a:buNone/>
            </a:pPr>
            <a:endParaRPr lang="fa-IR" sz="2400" dirty="0" smtClean="0">
              <a:latin typeface="Times New Roman" pitchFamily="18" charset="0"/>
              <a:cs typeface="Times New Roman" pitchFamily="18" charset="0"/>
            </a:endParaRPr>
          </a:p>
          <a:p>
            <a:pPr algn="r">
              <a:buNone/>
            </a:pPr>
            <a:endParaRPr lang="fa-IR" sz="2400" dirty="0" smtClean="0">
              <a:latin typeface="Times New Roman" pitchFamily="18" charset="0"/>
              <a:cs typeface="Times New Roman" pitchFamily="18" charset="0"/>
            </a:endParaRPr>
          </a:p>
          <a:p>
            <a:pPr algn="r">
              <a:buNone/>
            </a:pPr>
            <a:r>
              <a:rPr lang="fa-IR" sz="2400" dirty="0" smtClean="0">
                <a:latin typeface="Times New Roman" pitchFamily="18" charset="0"/>
                <a:cs typeface="Times New Roman" pitchFamily="18" charset="0"/>
              </a:rPr>
              <a:t>تغییرات تنش محیطی</a:t>
            </a:r>
          </a:p>
          <a:p>
            <a:pPr algn="r">
              <a:buNone/>
            </a:pPr>
            <a:r>
              <a:rPr lang="fa-IR" sz="2400" dirty="0" smtClean="0">
                <a:latin typeface="Times New Roman" pitchFamily="18" charset="0"/>
                <a:cs typeface="Times New Roman" pitchFamily="18" charset="0"/>
              </a:rPr>
              <a:t>در استوانه خارجی:</a:t>
            </a:r>
          </a:p>
        </p:txBody>
      </p:sp>
      <p:pic>
        <p:nvPicPr>
          <p:cNvPr id="4" name="Picture 3" descr="part1s3.bmp"/>
          <p:cNvPicPr>
            <a:picLocks noChangeAspect="1"/>
          </p:cNvPicPr>
          <p:nvPr/>
        </p:nvPicPr>
        <p:blipFill>
          <a:blip r:embed="rId2"/>
          <a:stretch>
            <a:fillRect/>
          </a:stretch>
        </p:blipFill>
        <p:spPr>
          <a:xfrm>
            <a:off x="152400" y="228600"/>
            <a:ext cx="1649386" cy="2395537"/>
          </a:xfrm>
          <a:prstGeom prst="rect">
            <a:avLst/>
          </a:prstGeom>
        </p:spPr>
      </p:pic>
      <p:pic>
        <p:nvPicPr>
          <p:cNvPr id="5" name="Picture 4" descr="04.bmp"/>
          <p:cNvPicPr>
            <a:picLocks noChangeAspect="1"/>
          </p:cNvPicPr>
          <p:nvPr/>
        </p:nvPicPr>
        <p:blipFill>
          <a:blip r:embed="rId3"/>
          <a:stretch>
            <a:fillRect/>
          </a:stretch>
        </p:blipFill>
        <p:spPr>
          <a:xfrm>
            <a:off x="1600200" y="685800"/>
            <a:ext cx="5116844" cy="3236128"/>
          </a:xfrm>
          <a:prstGeom prst="rect">
            <a:avLst/>
          </a:prstGeom>
        </p:spPr>
      </p:pic>
      <p:pic>
        <p:nvPicPr>
          <p:cNvPr id="6" name="Picture 5" descr="part2s3.bmp"/>
          <p:cNvPicPr>
            <a:picLocks noChangeAspect="1"/>
          </p:cNvPicPr>
          <p:nvPr/>
        </p:nvPicPr>
        <p:blipFill>
          <a:blip r:embed="rId4"/>
          <a:stretch>
            <a:fillRect/>
          </a:stretch>
        </p:blipFill>
        <p:spPr>
          <a:xfrm>
            <a:off x="228600" y="3962400"/>
            <a:ext cx="1567409" cy="2276475"/>
          </a:xfrm>
          <a:prstGeom prst="rect">
            <a:avLst/>
          </a:prstGeom>
        </p:spPr>
      </p:pic>
      <p:pic>
        <p:nvPicPr>
          <p:cNvPr id="7" name="Picture 6" descr="06.bmp"/>
          <p:cNvPicPr>
            <a:picLocks noChangeAspect="1"/>
          </p:cNvPicPr>
          <p:nvPr/>
        </p:nvPicPr>
        <p:blipFill>
          <a:blip r:embed="rId5"/>
          <a:stretch>
            <a:fillRect/>
          </a:stretch>
        </p:blipFill>
        <p:spPr>
          <a:xfrm>
            <a:off x="1752600" y="3918264"/>
            <a:ext cx="4648200" cy="2939736"/>
          </a:xfrm>
          <a:prstGeom prst="rect">
            <a:avLst/>
          </a:prstGeom>
        </p:spPr>
      </p:pic>
    </p:spTree>
    <p:extLst>
      <p:ext uri="{BB962C8B-B14F-4D97-AF65-F5344CB8AC3E}">
        <p14:creationId xmlns:p14="http://schemas.microsoft.com/office/powerpoint/2010/main" val="19161441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a:bodyPr>
          <a:lstStyle/>
          <a:p>
            <a:pPr algn="r">
              <a:buNone/>
            </a:pPr>
            <a:r>
              <a:rPr lang="fa-IR" sz="2400" dirty="0" smtClean="0"/>
              <a:t>معادله فشار جا زدن به صورت زیر است :</a:t>
            </a:r>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r>
              <a:rPr lang="fa-IR" sz="2400" dirty="0" smtClean="0"/>
              <a:t>در اثر فشار جا زدن پوسته خارجی تنها تحت فشار داخلی قرار می گیرد و پوسته داخلی تنها تحت فشار خارجی قرار می گیرد . در صورتی که علاوه بر فشار جا زدن جسم تحت فشار داخلی نیز قرار بگیرد, اثر فشار داخلی نیز در نقاط مربوطه با تنش های بدست آمده از فشار جا زدن جمع می گردد .</a:t>
            </a:r>
            <a:endParaRPr lang="en-US" sz="2400" dirty="0" smtClean="0"/>
          </a:p>
          <a:p>
            <a:pPr algn="r">
              <a:buNone/>
            </a:pPr>
            <a:endParaRPr lang="fa-IR" sz="2400" dirty="0" smtClean="0"/>
          </a:p>
          <a:p>
            <a:pPr algn="r">
              <a:buNone/>
            </a:pPr>
            <a:endParaRPr lang="en-US" sz="2400" dirty="0"/>
          </a:p>
        </p:txBody>
      </p:sp>
      <p:graphicFrame>
        <p:nvGraphicFramePr>
          <p:cNvPr id="4" name="Object 3"/>
          <p:cNvGraphicFramePr>
            <a:graphicFrameLocks noChangeAspect="1"/>
          </p:cNvGraphicFramePr>
          <p:nvPr/>
        </p:nvGraphicFramePr>
        <p:xfrm>
          <a:off x="914400" y="1295400"/>
          <a:ext cx="4191000" cy="1213945"/>
        </p:xfrm>
        <a:graphic>
          <a:graphicData uri="http://schemas.openxmlformats.org/presentationml/2006/ole">
            <mc:AlternateContent xmlns:mc="http://schemas.openxmlformats.org/markup-compatibility/2006">
              <mc:Choice xmlns:v="urn:schemas-microsoft-com:vml" Requires="v">
                <p:oleObj spid="_x0000_s2050" name="Equation" r:id="rId3" imgW="1841400" imgH="533160" progId="Equation.DSMT4">
                  <p:embed/>
                </p:oleObj>
              </mc:Choice>
              <mc:Fallback>
                <p:oleObj name="Equation" r:id="rId3" imgW="1841400" imgH="53316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295400"/>
                        <a:ext cx="4191000" cy="12139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366304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6477000"/>
          </a:xfrm>
        </p:spPr>
        <p:txBody>
          <a:bodyPr>
            <a:normAutofit/>
          </a:bodyPr>
          <a:lstStyle/>
          <a:p>
            <a:pPr algn="r">
              <a:buNone/>
            </a:pPr>
            <a:r>
              <a:rPr lang="fa-IR" sz="2400" dirty="0" smtClean="0"/>
              <a:t>مساله ) یک پوسته مرکب با مشخصات زیر تحت فشار داخلی قرار گرفته است .توزیع تنش محیطی در جداره مرکب بدست آورید.</a:t>
            </a:r>
          </a:p>
          <a:p>
            <a:pPr algn="r">
              <a:buNone/>
            </a:pPr>
            <a:endParaRPr lang="fa-IR" sz="2400" dirty="0" smtClean="0"/>
          </a:p>
          <a:p>
            <a:pPr algn="r">
              <a:buNone/>
            </a:pPr>
            <a:endParaRPr lang="fa-IR" sz="2400" dirty="0" smtClean="0"/>
          </a:p>
          <a:p>
            <a:pPr algn="r">
              <a:buNone/>
            </a:pPr>
            <a:endParaRPr lang="fa-IR" sz="2400" dirty="0" smtClean="0"/>
          </a:p>
          <a:p>
            <a:pPr algn="r">
              <a:buNone/>
            </a:pPr>
            <a:r>
              <a:rPr lang="fa-IR" sz="2400" dirty="0" smtClean="0"/>
              <a:t>فشار جا زدن عبارتست از :</a:t>
            </a:r>
          </a:p>
          <a:p>
            <a:pPr algn="r">
              <a:buNone/>
            </a:pPr>
            <a:endParaRPr lang="fa-IR" sz="2400" dirty="0" smtClean="0"/>
          </a:p>
          <a:p>
            <a:pPr algn="r">
              <a:buNone/>
            </a:pPr>
            <a:endParaRPr lang="fa-IR" sz="2400" dirty="0" smtClean="0"/>
          </a:p>
          <a:p>
            <a:pPr algn="r">
              <a:buNone/>
            </a:pPr>
            <a:endParaRPr lang="fa-IR" sz="2400" dirty="0" smtClean="0"/>
          </a:p>
          <a:p>
            <a:pPr algn="r">
              <a:buNone/>
            </a:pPr>
            <a:r>
              <a:rPr lang="fa-IR" sz="2400" dirty="0" smtClean="0"/>
              <a:t>تنش ها در پوسته خارجی ناشی از فشار جا زدن:</a:t>
            </a:r>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en-US" sz="2400" dirty="0"/>
          </a:p>
        </p:txBody>
      </p:sp>
      <p:graphicFrame>
        <p:nvGraphicFramePr>
          <p:cNvPr id="121858" name="Object 2"/>
          <p:cNvGraphicFramePr>
            <a:graphicFrameLocks noChangeAspect="1"/>
          </p:cNvGraphicFramePr>
          <p:nvPr/>
        </p:nvGraphicFramePr>
        <p:xfrm>
          <a:off x="914400" y="1143000"/>
          <a:ext cx="4775200" cy="762000"/>
        </p:xfrm>
        <a:graphic>
          <a:graphicData uri="http://schemas.openxmlformats.org/presentationml/2006/ole">
            <mc:AlternateContent xmlns:mc="http://schemas.openxmlformats.org/markup-compatibility/2006">
              <mc:Choice xmlns:v="urn:schemas-microsoft-com:vml" Requires="v">
                <p:oleObj spid="_x0000_s3074" name="Equation" r:id="rId3" imgW="2387520" imgH="457200" progId="Equation.DSMT4">
                  <p:embed/>
                </p:oleObj>
              </mc:Choice>
              <mc:Fallback>
                <p:oleObj name="Equation" r:id="rId3" imgW="2387520" imgH="457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143000"/>
                        <a:ext cx="4775200"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nvGraphicFramePr>
        <p:xfrm>
          <a:off x="609600" y="2895600"/>
          <a:ext cx="6553200" cy="1066800"/>
        </p:xfrm>
        <a:graphic>
          <a:graphicData uri="http://schemas.openxmlformats.org/presentationml/2006/ole">
            <mc:AlternateContent xmlns:mc="http://schemas.openxmlformats.org/markup-compatibility/2006">
              <mc:Choice xmlns:v="urn:schemas-microsoft-com:vml" Requires="v">
                <p:oleObj spid="_x0000_s3075" name="Equation" r:id="rId5" imgW="3377880" imgH="533160" progId="Equation.DSMT4">
                  <p:embed/>
                </p:oleObj>
              </mc:Choice>
              <mc:Fallback>
                <p:oleObj name="Equation" r:id="rId5" imgW="3377880" imgH="53316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2895600"/>
                        <a:ext cx="65532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nvGraphicFramePr>
        <p:xfrm>
          <a:off x="376238" y="4876800"/>
          <a:ext cx="6640512" cy="1243013"/>
        </p:xfrm>
        <a:graphic>
          <a:graphicData uri="http://schemas.openxmlformats.org/presentationml/2006/ole">
            <mc:AlternateContent xmlns:mc="http://schemas.openxmlformats.org/markup-compatibility/2006">
              <mc:Choice xmlns:v="urn:schemas-microsoft-com:vml" Requires="v">
                <p:oleObj spid="_x0000_s3076" name="Equation" r:id="rId7" imgW="2984400" imgH="558720" progId="Equation.DSMT4">
                  <p:embed/>
                </p:oleObj>
              </mc:Choice>
              <mc:Fallback>
                <p:oleObj name="Equation" r:id="rId7" imgW="2984400" imgH="5587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6238" y="4876800"/>
                        <a:ext cx="6640512" cy="12430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343986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248400"/>
          </a:xfrm>
        </p:spPr>
        <p:txBody>
          <a:bodyPr/>
          <a:lstStyle/>
          <a:p>
            <a:pPr algn="r">
              <a:buNone/>
            </a:pPr>
            <a:endParaRPr lang="fa-IR" dirty="0" smtClean="0"/>
          </a:p>
          <a:p>
            <a:pPr algn="r">
              <a:buNone/>
            </a:pPr>
            <a:endParaRPr lang="fa-IR" dirty="0" smtClean="0"/>
          </a:p>
          <a:p>
            <a:pPr algn="r">
              <a:buNone/>
            </a:pPr>
            <a:r>
              <a:rPr lang="fa-IR" sz="2400" dirty="0" smtClean="0"/>
              <a:t>تنش ها در پوسته داخلی ناشی از فشار جا زدن :</a:t>
            </a:r>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r>
              <a:rPr lang="fa-IR" sz="2400" dirty="0" smtClean="0"/>
              <a:t>حال باید تنش های ناشی از فشار داخلی را حساب کرده و با تنش های فوق جمع کنیم :</a:t>
            </a:r>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sz="2400" dirty="0" smtClean="0"/>
          </a:p>
          <a:p>
            <a:pPr algn="r">
              <a:buNone/>
            </a:pPr>
            <a:endParaRPr lang="fa-IR" dirty="0" smtClean="0"/>
          </a:p>
          <a:p>
            <a:pPr algn="r">
              <a:buNone/>
            </a:pPr>
            <a:endParaRPr lang="en-US" sz="2400" dirty="0"/>
          </a:p>
        </p:txBody>
      </p:sp>
      <p:graphicFrame>
        <p:nvGraphicFramePr>
          <p:cNvPr id="5" name="Object 4"/>
          <p:cNvGraphicFramePr>
            <a:graphicFrameLocks noChangeAspect="1"/>
          </p:cNvGraphicFramePr>
          <p:nvPr/>
        </p:nvGraphicFramePr>
        <p:xfrm>
          <a:off x="398463" y="152400"/>
          <a:ext cx="6105525" cy="1143000"/>
        </p:xfrm>
        <a:graphic>
          <a:graphicData uri="http://schemas.openxmlformats.org/presentationml/2006/ole">
            <mc:AlternateContent xmlns:mc="http://schemas.openxmlformats.org/markup-compatibility/2006">
              <mc:Choice xmlns:v="urn:schemas-microsoft-com:vml" Requires="v">
                <p:oleObj spid="_x0000_s4098" name="Equation" r:id="rId3" imgW="2984400" imgH="558720" progId="Equation.DSMT4">
                  <p:embed/>
                </p:oleObj>
              </mc:Choice>
              <mc:Fallback>
                <p:oleObj name="Equation" r:id="rId3" imgW="2984400" imgH="55872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463" y="152400"/>
                        <a:ext cx="6105525"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nvGraphicFramePr>
        <p:xfrm>
          <a:off x="449263" y="2057400"/>
          <a:ext cx="6261100" cy="1143000"/>
        </p:xfrm>
        <a:graphic>
          <a:graphicData uri="http://schemas.openxmlformats.org/presentationml/2006/ole">
            <mc:AlternateContent xmlns:mc="http://schemas.openxmlformats.org/markup-compatibility/2006">
              <mc:Choice xmlns:v="urn:schemas-microsoft-com:vml" Requires="v">
                <p:oleObj spid="_x0000_s4099" name="Equation" r:id="rId5" imgW="3060360" imgH="558720" progId="Equation.DSMT4">
                  <p:embed/>
                </p:oleObj>
              </mc:Choice>
              <mc:Fallback>
                <p:oleObj name="Equation" r:id="rId5" imgW="3060360" imgH="55872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263" y="2057400"/>
                        <a:ext cx="6261100"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nvGraphicFramePr>
        <p:xfrm>
          <a:off x="533400" y="3505200"/>
          <a:ext cx="5895975" cy="1143000"/>
        </p:xfrm>
        <a:graphic>
          <a:graphicData uri="http://schemas.openxmlformats.org/presentationml/2006/ole">
            <mc:AlternateContent xmlns:mc="http://schemas.openxmlformats.org/markup-compatibility/2006">
              <mc:Choice xmlns:v="urn:schemas-microsoft-com:vml" Requires="v">
                <p:oleObj spid="_x0000_s4100" name="Equation" r:id="rId7" imgW="2882880" imgH="558720" progId="Equation.DSMT4">
                  <p:embed/>
                </p:oleObj>
              </mc:Choice>
              <mc:Fallback>
                <p:oleObj name="Equation" r:id="rId7" imgW="2882880" imgH="55872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3505200"/>
                        <a:ext cx="5895975"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845662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534400" cy="6248400"/>
          </a:xfrm>
        </p:spPr>
        <p:txBody>
          <a:bodyPr>
            <a:normAutofit/>
          </a:bodyPr>
          <a:lstStyle/>
          <a:p>
            <a:pPr algn="r">
              <a:buNone/>
            </a:pPr>
            <a:endParaRPr lang="fa-IR" sz="2800" dirty="0" smtClean="0"/>
          </a:p>
          <a:p>
            <a:pPr algn="r">
              <a:buNone/>
            </a:pPr>
            <a:endParaRPr lang="fa-IR" sz="2800" dirty="0" smtClean="0"/>
          </a:p>
          <a:p>
            <a:pPr algn="r">
              <a:buNone/>
            </a:pPr>
            <a:endParaRPr lang="fa-IR" sz="2800" dirty="0" smtClean="0"/>
          </a:p>
          <a:p>
            <a:pPr algn="r">
              <a:buNone/>
            </a:pPr>
            <a:endParaRPr lang="fa-IR" sz="2800" dirty="0" smtClean="0"/>
          </a:p>
          <a:p>
            <a:pPr algn="r">
              <a:buNone/>
            </a:pPr>
            <a:endParaRPr lang="en-US" sz="2800" dirty="0"/>
          </a:p>
        </p:txBody>
      </p:sp>
      <p:graphicFrame>
        <p:nvGraphicFramePr>
          <p:cNvPr id="4" name="Object 3"/>
          <p:cNvGraphicFramePr>
            <a:graphicFrameLocks noChangeAspect="1"/>
          </p:cNvGraphicFramePr>
          <p:nvPr/>
        </p:nvGraphicFramePr>
        <p:xfrm>
          <a:off x="762000" y="1524000"/>
          <a:ext cx="6096000" cy="1668463"/>
        </p:xfrm>
        <a:graphic>
          <a:graphicData uri="http://schemas.openxmlformats.org/presentationml/2006/ole">
            <mc:AlternateContent xmlns:mc="http://schemas.openxmlformats.org/markup-compatibility/2006">
              <mc:Choice xmlns:v="urn:schemas-microsoft-com:vml" Requires="v">
                <p:oleObj spid="_x0000_s5122" name="Equation" r:id="rId3" imgW="2946240" imgH="825480" progId="Equation.DSMT4">
                  <p:embed/>
                </p:oleObj>
              </mc:Choice>
              <mc:Fallback>
                <p:oleObj name="Equation" r:id="rId3" imgW="2946240" imgH="82548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524000"/>
                        <a:ext cx="6096000" cy="1668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nvGraphicFramePr>
        <p:xfrm>
          <a:off x="646113" y="3657600"/>
          <a:ext cx="6369050" cy="1676400"/>
        </p:xfrm>
        <a:graphic>
          <a:graphicData uri="http://schemas.openxmlformats.org/presentationml/2006/ole">
            <mc:AlternateContent xmlns:mc="http://schemas.openxmlformats.org/markup-compatibility/2006">
              <mc:Choice xmlns:v="urn:schemas-microsoft-com:vml" Requires="v">
                <p:oleObj spid="_x0000_s5123" name="Equation" r:id="rId5" imgW="3136680" imgH="825480" progId="Equation.DSMT4">
                  <p:embed/>
                </p:oleObj>
              </mc:Choice>
              <mc:Fallback>
                <p:oleObj name="Equation" r:id="rId5" imgW="3136680" imgH="82548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113" y="3657600"/>
                        <a:ext cx="6369050" cy="167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99922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Autofit/>
          </a:bodyPr>
          <a:lstStyle/>
          <a:p>
            <a:pPr algn="r"/>
            <a:r>
              <a:rPr lang="fa-IR" sz="2800" dirty="0" smtClean="0"/>
              <a:t>حال با استفاده از اصل جمع آثار تنش ها را در هر پوسته محاسبه می کنیم :</a:t>
            </a:r>
            <a:endParaRPr lang="en-US" sz="2800" dirty="0"/>
          </a:p>
        </p:txBody>
      </p:sp>
      <p:graphicFrame>
        <p:nvGraphicFramePr>
          <p:cNvPr id="4" name="Object 3"/>
          <p:cNvGraphicFramePr>
            <a:graphicFrameLocks noChangeAspect="1"/>
          </p:cNvGraphicFramePr>
          <p:nvPr/>
        </p:nvGraphicFramePr>
        <p:xfrm>
          <a:off x="533400" y="1117600"/>
          <a:ext cx="990600" cy="2794000"/>
        </p:xfrm>
        <a:graphic>
          <a:graphicData uri="http://schemas.openxmlformats.org/presentationml/2006/ole">
            <mc:AlternateContent xmlns:mc="http://schemas.openxmlformats.org/markup-compatibility/2006">
              <mc:Choice xmlns:v="urn:schemas-microsoft-com:vml" Requires="v">
                <p:oleObj spid="_x0000_s6146" name="Equation" r:id="rId3" imgW="406080" imgH="1143000" progId="Equation.DSMT4">
                  <p:embed/>
                </p:oleObj>
              </mc:Choice>
              <mc:Fallback>
                <p:oleObj name="Equation" r:id="rId3" imgW="406080" imgH="1143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117600"/>
                        <a:ext cx="990600" cy="279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nvGraphicFramePr>
        <p:xfrm>
          <a:off x="2106613" y="1143000"/>
          <a:ext cx="2490787" cy="2743200"/>
        </p:xfrm>
        <a:graphic>
          <a:graphicData uri="http://schemas.openxmlformats.org/presentationml/2006/ole">
            <mc:AlternateContent xmlns:mc="http://schemas.openxmlformats.org/markup-compatibility/2006">
              <mc:Choice xmlns:v="urn:schemas-microsoft-com:vml" Requires="v">
                <p:oleObj spid="_x0000_s6147" name="Equation" r:id="rId5" imgW="952200" imgH="1143000" progId="Equation.DSMT4">
                  <p:embed/>
                </p:oleObj>
              </mc:Choice>
              <mc:Fallback>
                <p:oleObj name="Equation" r:id="rId5" imgW="952200" imgH="11430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06613" y="1143000"/>
                        <a:ext cx="2490787" cy="274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nvGraphicFramePr>
        <p:xfrm>
          <a:off x="5029200" y="1117600"/>
          <a:ext cx="2201863" cy="2794000"/>
        </p:xfrm>
        <a:graphic>
          <a:graphicData uri="http://schemas.openxmlformats.org/presentationml/2006/ole">
            <mc:AlternateContent xmlns:mc="http://schemas.openxmlformats.org/markup-compatibility/2006">
              <mc:Choice xmlns:v="urn:schemas-microsoft-com:vml" Requires="v">
                <p:oleObj spid="_x0000_s6148" name="Equation" r:id="rId7" imgW="990360" imgH="1143000" progId="Equation.DSMT4">
                  <p:embed/>
                </p:oleObj>
              </mc:Choice>
              <mc:Fallback>
                <p:oleObj name="Equation" r:id="rId7" imgW="990360" imgH="11430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9200" y="1117600"/>
                        <a:ext cx="2201863" cy="279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566324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normAutofit/>
          </a:bodyPr>
          <a:lstStyle/>
          <a:p>
            <a:pPr algn="r"/>
            <a:r>
              <a:rPr lang="fa-IR" sz="2800" dirty="0" smtClean="0"/>
              <a:t>شبیه سازی با                    :</a:t>
            </a:r>
            <a:endParaRPr lang="en-US" sz="2800" dirty="0"/>
          </a:p>
        </p:txBody>
      </p:sp>
      <p:sp>
        <p:nvSpPr>
          <p:cNvPr id="3" name="Content Placeholder 2"/>
          <p:cNvSpPr>
            <a:spLocks noGrp="1"/>
          </p:cNvSpPr>
          <p:nvPr>
            <p:ph idx="1"/>
          </p:nvPr>
        </p:nvSpPr>
        <p:spPr>
          <a:xfrm>
            <a:off x="457200" y="1143000"/>
            <a:ext cx="8229600" cy="5410200"/>
          </a:xfrm>
        </p:spPr>
        <p:txBody>
          <a:bodyPr>
            <a:normAutofit/>
          </a:bodyPr>
          <a:lstStyle/>
          <a:p>
            <a:pPr algn="r">
              <a:buNone/>
            </a:pPr>
            <a:r>
              <a:rPr lang="fa-IR" sz="2400" dirty="0" smtClean="0">
                <a:cs typeface="+mj-cs"/>
              </a:rPr>
              <a:t>همانطور که در توضیحات بیان شد برای شبیه </a:t>
            </a:r>
          </a:p>
          <a:p>
            <a:pPr algn="r">
              <a:buNone/>
            </a:pPr>
            <a:r>
              <a:rPr lang="fa-IR" sz="2400" dirty="0" smtClean="0">
                <a:cs typeface="+mj-cs"/>
              </a:rPr>
              <a:t>سازی ابتدا باید استوانه خارجی را حرارت داده</a:t>
            </a:r>
          </a:p>
          <a:p>
            <a:pPr algn="r">
              <a:buNone/>
            </a:pPr>
            <a:r>
              <a:rPr lang="fa-IR" sz="2400" dirty="0" smtClean="0">
                <a:cs typeface="+mj-cs"/>
              </a:rPr>
              <a:t>و پس از آن استوانه داخلی را در آن جا زده </a:t>
            </a:r>
          </a:p>
          <a:p>
            <a:pPr algn="r">
              <a:buNone/>
            </a:pPr>
            <a:r>
              <a:rPr lang="fa-IR" sz="2400" dirty="0" smtClean="0">
                <a:cs typeface="+mj-cs"/>
              </a:rPr>
              <a:t>سپس حرارت را از استوانه خارجی بر داریم</a:t>
            </a:r>
          </a:p>
          <a:p>
            <a:pPr algn="r">
              <a:buNone/>
            </a:pPr>
            <a:r>
              <a:rPr lang="fa-IR" sz="2400" dirty="0" smtClean="0">
                <a:cs typeface="+mj-cs"/>
              </a:rPr>
              <a:t>و حرارت را از آن کم کنیم .  </a:t>
            </a:r>
            <a:endParaRPr lang="en-US" sz="2400" dirty="0">
              <a:cs typeface="+mj-cs"/>
            </a:endParaRPr>
          </a:p>
        </p:txBody>
      </p:sp>
      <p:graphicFrame>
        <p:nvGraphicFramePr>
          <p:cNvPr id="4" name="Object 3"/>
          <p:cNvGraphicFramePr>
            <a:graphicFrameLocks noChangeAspect="1"/>
          </p:cNvGraphicFramePr>
          <p:nvPr/>
        </p:nvGraphicFramePr>
        <p:xfrm>
          <a:off x="5486400" y="457200"/>
          <a:ext cx="1546917" cy="585787"/>
        </p:xfrm>
        <a:graphic>
          <a:graphicData uri="http://schemas.openxmlformats.org/presentationml/2006/ole">
            <mc:AlternateContent xmlns:mc="http://schemas.openxmlformats.org/markup-compatibility/2006">
              <mc:Choice xmlns:v="urn:schemas-microsoft-com:vml" Requires="v">
                <p:oleObj spid="_x0000_s7170" name="Equation" r:id="rId3" imgW="533160" imgH="203040" progId="Equation.DSMT4">
                  <p:embed/>
                </p:oleObj>
              </mc:Choice>
              <mc:Fallback>
                <p:oleObj name="Equation" r:id="rId3" imgW="533160" imgH="20304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457200"/>
                        <a:ext cx="1546917" cy="585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4" descr="012.bmp"/>
          <p:cNvPicPr>
            <a:picLocks noChangeAspect="1"/>
          </p:cNvPicPr>
          <p:nvPr/>
        </p:nvPicPr>
        <p:blipFill>
          <a:blip r:embed="rId5"/>
          <a:stretch>
            <a:fillRect/>
          </a:stretch>
        </p:blipFill>
        <p:spPr>
          <a:xfrm>
            <a:off x="304800" y="762000"/>
            <a:ext cx="3631853" cy="5429250"/>
          </a:xfrm>
          <a:prstGeom prst="rect">
            <a:avLst/>
          </a:prstGeom>
        </p:spPr>
      </p:pic>
    </p:spTree>
    <p:extLst>
      <p:ext uri="{BB962C8B-B14F-4D97-AF65-F5344CB8AC3E}">
        <p14:creationId xmlns:p14="http://schemas.microsoft.com/office/powerpoint/2010/main" val="2225555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Autofit/>
          </a:bodyPr>
          <a:lstStyle/>
          <a:p>
            <a:pPr algn="r"/>
            <a:r>
              <a:rPr lang="fa-IR" sz="2800" dirty="0" smtClean="0"/>
              <a:t>تنش شعاعی :</a:t>
            </a:r>
            <a:endParaRPr lang="en-US" sz="2800" dirty="0"/>
          </a:p>
        </p:txBody>
      </p:sp>
      <p:sp>
        <p:nvSpPr>
          <p:cNvPr id="5" name="Content Placeholder 4"/>
          <p:cNvSpPr>
            <a:spLocks noGrp="1"/>
          </p:cNvSpPr>
          <p:nvPr>
            <p:ph idx="1"/>
          </p:nvPr>
        </p:nvSpPr>
        <p:spPr>
          <a:xfrm>
            <a:off x="457200" y="1066800"/>
            <a:ext cx="8229600" cy="5059363"/>
          </a:xfrm>
        </p:spPr>
        <p:txBody>
          <a:bodyPr>
            <a:normAutofit/>
          </a:bodyPr>
          <a:lstStyle/>
          <a:p>
            <a:pPr algn="r">
              <a:buNone/>
            </a:pPr>
            <a:r>
              <a:rPr lang="fa-IR" sz="2400" dirty="0" smtClean="0">
                <a:cs typeface="+mj-cs"/>
              </a:rPr>
              <a:t>تغییرات تنش شعاعی در کل استوانه :</a:t>
            </a:r>
            <a:endParaRPr lang="en-US" sz="2400" dirty="0">
              <a:cs typeface="+mj-cs"/>
            </a:endParaRPr>
          </a:p>
        </p:txBody>
      </p:sp>
      <p:pic>
        <p:nvPicPr>
          <p:cNvPr id="4" name="Picture 3" descr="01.bmp"/>
          <p:cNvPicPr>
            <a:picLocks noChangeAspect="1"/>
          </p:cNvPicPr>
          <p:nvPr/>
        </p:nvPicPr>
        <p:blipFill>
          <a:blip r:embed="rId2"/>
          <a:stretch>
            <a:fillRect/>
          </a:stretch>
        </p:blipFill>
        <p:spPr>
          <a:xfrm>
            <a:off x="304800" y="152400"/>
            <a:ext cx="1881187" cy="2737662"/>
          </a:xfrm>
          <a:prstGeom prst="rect">
            <a:avLst/>
          </a:prstGeom>
        </p:spPr>
      </p:pic>
      <p:pic>
        <p:nvPicPr>
          <p:cNvPr id="6" name="Picture 5" descr="s11.bmp"/>
          <p:cNvPicPr>
            <a:picLocks noChangeAspect="1"/>
          </p:cNvPicPr>
          <p:nvPr/>
        </p:nvPicPr>
        <p:blipFill>
          <a:blip r:embed="rId3"/>
          <a:stretch>
            <a:fillRect/>
          </a:stretch>
        </p:blipFill>
        <p:spPr>
          <a:xfrm>
            <a:off x="457200" y="2895600"/>
            <a:ext cx="3276600" cy="3798607"/>
          </a:xfrm>
          <a:prstGeom prst="rect">
            <a:avLst/>
          </a:prstGeom>
        </p:spPr>
      </p:pic>
      <p:pic>
        <p:nvPicPr>
          <p:cNvPr id="7" name="Picture 6" descr="09.bmp"/>
          <p:cNvPicPr>
            <a:picLocks noChangeAspect="1"/>
          </p:cNvPicPr>
          <p:nvPr/>
        </p:nvPicPr>
        <p:blipFill>
          <a:blip r:embed="rId4"/>
          <a:stretch>
            <a:fillRect/>
          </a:stretch>
        </p:blipFill>
        <p:spPr>
          <a:xfrm>
            <a:off x="3886200" y="2590800"/>
            <a:ext cx="5257800" cy="3973404"/>
          </a:xfrm>
          <a:prstGeom prst="rect">
            <a:avLst/>
          </a:prstGeom>
        </p:spPr>
      </p:pic>
    </p:spTree>
    <p:extLst>
      <p:ext uri="{BB962C8B-B14F-4D97-AF65-F5344CB8AC3E}">
        <p14:creationId xmlns:p14="http://schemas.microsoft.com/office/powerpoint/2010/main" val="38941911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a:bodyPr>
          <a:lstStyle/>
          <a:p>
            <a:pPr algn="r">
              <a:buNone/>
            </a:pPr>
            <a:r>
              <a:rPr lang="fa-IR" sz="2400" dirty="0" smtClean="0"/>
              <a:t>تغییرات تنش شعاعی</a:t>
            </a:r>
          </a:p>
          <a:p>
            <a:pPr algn="r">
              <a:buNone/>
            </a:pPr>
            <a:r>
              <a:rPr lang="fa-IR" sz="2400" dirty="0" smtClean="0"/>
              <a:t> در استوانه داخلی </a:t>
            </a:r>
            <a:r>
              <a:rPr lang="fa-IR" sz="2800" dirty="0" smtClean="0"/>
              <a:t>:</a:t>
            </a:r>
          </a:p>
          <a:p>
            <a:pPr algn="r">
              <a:buNone/>
            </a:pPr>
            <a:endParaRPr lang="fa-IR" sz="2800" dirty="0" smtClean="0"/>
          </a:p>
          <a:p>
            <a:pPr algn="r">
              <a:buNone/>
            </a:pPr>
            <a:endParaRPr lang="fa-IR" sz="2800" dirty="0" smtClean="0"/>
          </a:p>
          <a:p>
            <a:pPr algn="r">
              <a:buNone/>
            </a:pPr>
            <a:endParaRPr lang="fa-IR" sz="2800" dirty="0" smtClean="0"/>
          </a:p>
          <a:p>
            <a:pPr algn="r">
              <a:buNone/>
            </a:pPr>
            <a:endParaRPr lang="fa-IR" sz="2800" dirty="0" smtClean="0"/>
          </a:p>
          <a:p>
            <a:pPr algn="r">
              <a:buNone/>
            </a:pPr>
            <a:endParaRPr lang="fa-IR" sz="2400" dirty="0" smtClean="0"/>
          </a:p>
          <a:p>
            <a:pPr algn="r">
              <a:buNone/>
            </a:pPr>
            <a:r>
              <a:rPr lang="fa-IR" sz="2400" dirty="0" smtClean="0"/>
              <a:t>تغییرات تنش شعاعی </a:t>
            </a:r>
          </a:p>
          <a:p>
            <a:pPr algn="r">
              <a:buNone/>
            </a:pPr>
            <a:r>
              <a:rPr lang="fa-IR" sz="2400" dirty="0" smtClean="0"/>
              <a:t>در استوانه خارجی:</a:t>
            </a:r>
          </a:p>
        </p:txBody>
      </p:sp>
      <p:pic>
        <p:nvPicPr>
          <p:cNvPr id="5" name="Picture 4" descr="08.bmp"/>
          <p:cNvPicPr>
            <a:picLocks noChangeAspect="1"/>
          </p:cNvPicPr>
          <p:nvPr/>
        </p:nvPicPr>
        <p:blipFill>
          <a:blip r:embed="rId2"/>
          <a:stretch>
            <a:fillRect/>
          </a:stretch>
        </p:blipFill>
        <p:spPr>
          <a:xfrm>
            <a:off x="1981200" y="914400"/>
            <a:ext cx="4724400" cy="2987929"/>
          </a:xfrm>
          <a:prstGeom prst="rect">
            <a:avLst/>
          </a:prstGeom>
        </p:spPr>
      </p:pic>
      <p:pic>
        <p:nvPicPr>
          <p:cNvPr id="6" name="Picture 5" descr="part1s1.bmp"/>
          <p:cNvPicPr>
            <a:picLocks noChangeAspect="1"/>
          </p:cNvPicPr>
          <p:nvPr/>
        </p:nvPicPr>
        <p:blipFill>
          <a:blip r:embed="rId3"/>
          <a:stretch>
            <a:fillRect/>
          </a:stretch>
        </p:blipFill>
        <p:spPr>
          <a:xfrm>
            <a:off x="228600" y="228600"/>
            <a:ext cx="1678898" cy="2438400"/>
          </a:xfrm>
          <a:prstGeom prst="rect">
            <a:avLst/>
          </a:prstGeom>
        </p:spPr>
      </p:pic>
      <p:pic>
        <p:nvPicPr>
          <p:cNvPr id="7" name="Picture 6" descr="part2s1.bmp"/>
          <p:cNvPicPr>
            <a:picLocks noChangeAspect="1"/>
          </p:cNvPicPr>
          <p:nvPr/>
        </p:nvPicPr>
        <p:blipFill>
          <a:blip r:embed="rId4"/>
          <a:stretch>
            <a:fillRect/>
          </a:stretch>
        </p:blipFill>
        <p:spPr>
          <a:xfrm>
            <a:off x="304800" y="4114800"/>
            <a:ext cx="1678898" cy="2438400"/>
          </a:xfrm>
          <a:prstGeom prst="rect">
            <a:avLst/>
          </a:prstGeom>
        </p:spPr>
      </p:pic>
      <p:pic>
        <p:nvPicPr>
          <p:cNvPr id="8" name="Picture 7" descr="010.bmp"/>
          <p:cNvPicPr>
            <a:picLocks noChangeAspect="1"/>
          </p:cNvPicPr>
          <p:nvPr/>
        </p:nvPicPr>
        <p:blipFill>
          <a:blip r:embed="rId5"/>
          <a:stretch>
            <a:fillRect/>
          </a:stretch>
        </p:blipFill>
        <p:spPr>
          <a:xfrm>
            <a:off x="2057400" y="4038600"/>
            <a:ext cx="4352528" cy="2514600"/>
          </a:xfrm>
          <a:prstGeom prst="rect">
            <a:avLst/>
          </a:prstGeom>
        </p:spPr>
      </p:pic>
    </p:spTree>
    <p:extLst>
      <p:ext uri="{BB962C8B-B14F-4D97-AF65-F5344CB8AC3E}">
        <p14:creationId xmlns:p14="http://schemas.microsoft.com/office/powerpoint/2010/main" val="30377297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338</Words>
  <Application>Microsoft Office PowerPoint</Application>
  <PresentationFormat>On-screen Show (4:3)</PresentationFormat>
  <Paragraphs>76</Paragraphs>
  <Slides>11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Office Theme</vt:lpstr>
      <vt:lpstr>Equation</vt:lpstr>
      <vt:lpstr>پوسته های استوانه مرکب:</vt:lpstr>
      <vt:lpstr>PowerPoint Presentation</vt:lpstr>
      <vt:lpstr>PowerPoint Presentation</vt:lpstr>
      <vt:lpstr>PowerPoint Presentation</vt:lpstr>
      <vt:lpstr>PowerPoint Presentation</vt:lpstr>
      <vt:lpstr>حال با استفاده از اصل جمع آثار تنش ها را در هر پوسته محاسبه می کنیم :</vt:lpstr>
      <vt:lpstr>شبیه سازی با                    :</vt:lpstr>
      <vt:lpstr>تنش شعاعی :</vt:lpstr>
      <vt:lpstr>PowerPoint Presentation</vt:lpstr>
      <vt:lpstr>تنش محیطی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پوسته های استوانه مرکب:</dc:title>
  <dc:creator>hossein hatami</dc:creator>
  <cp:lastModifiedBy>hossein hatami</cp:lastModifiedBy>
  <cp:revision>1</cp:revision>
  <dcterms:created xsi:type="dcterms:W3CDTF">2015-05-04T06:11:10Z</dcterms:created>
  <dcterms:modified xsi:type="dcterms:W3CDTF">2015-05-04T06:11:56Z</dcterms:modified>
</cp:coreProperties>
</file>