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3983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429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029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6190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5020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969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7114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2210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84666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81461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1055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AE175-AE69-4EAD-B1F0-EA516B108D27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BAE6D-5659-4EDA-9AC6-FFC4E5859B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1518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5.wmf"/><Relationship Id="rId3" Type="http://schemas.openxmlformats.org/officeDocument/2006/relationships/image" Target="../media/image26.png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C:\Users\dell\Desktop\Untitled.png"/>
          <p:cNvPicPr>
            <a:picLocks noChangeAspect="1" noChangeArrowheads="1"/>
          </p:cNvPicPr>
          <p:nvPr/>
        </p:nvPicPr>
        <p:blipFill>
          <a:blip r:embed="rId3">
            <a:lum bright="-6000" contrast="15000"/>
          </a:blip>
          <a:srcRect l="5139" t="6214" b="6789"/>
          <a:stretch>
            <a:fillRect/>
          </a:stretch>
        </p:blipFill>
        <p:spPr bwMode="auto">
          <a:xfrm>
            <a:off x="4648200" y="1676400"/>
            <a:ext cx="4219575" cy="2133600"/>
          </a:xfrm>
          <a:prstGeom prst="rect">
            <a:avLst/>
          </a:prstGeom>
          <a:noFill/>
        </p:spPr>
      </p:pic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114120" imgH="215640" progId="Equation.3">
                  <p:embed/>
                </p:oleObj>
              </mc:Choice>
              <mc:Fallback>
                <p:oleObj name="Equation" r:id="rId4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457200" y="4821117"/>
          <a:ext cx="5446136" cy="436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3238200" imgH="228600" progId="Equation.3">
                  <p:embed/>
                </p:oleObj>
              </mc:Choice>
              <mc:Fallback>
                <p:oleObj name="Equation" r:id="rId6" imgW="32382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821117"/>
                        <a:ext cx="5446136" cy="4366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>
          <a:xfrm>
            <a:off x="7239000" y="4800600"/>
            <a:ext cx="990600" cy="381000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 smtClean="0">
                <a:latin typeface="+mj-lt"/>
                <a:ea typeface="+mj-ea"/>
                <a:cs typeface="B Nazanin" pitchFamily="2" charset="-78"/>
              </a:rPr>
              <a:t>تابع تنش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685800" y="762000"/>
            <a:ext cx="74676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dirty="0" smtClean="0">
                <a:solidFill>
                  <a:srgbClr val="FF0000"/>
                </a:solidFill>
                <a:latin typeface="+mj-lt"/>
                <a:ea typeface="+mj-ea"/>
                <a:cs typeface="B Nazanin" pitchFamily="2" charset="-78"/>
              </a:rPr>
              <a:t>***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 تیر یکسر </a:t>
            </a:r>
            <a:r>
              <a:rPr lang="fa-IR" sz="2400" smtClean="0">
                <a:latin typeface="+mj-lt"/>
                <a:ea typeface="+mj-ea"/>
                <a:cs typeface="B Nazanin" pitchFamily="2" charset="-78"/>
              </a:rPr>
              <a:t>گیر </a:t>
            </a:r>
            <a:r>
              <a:rPr lang="fa-IR" sz="2400" smtClean="0">
                <a:latin typeface="+mj-lt"/>
                <a:ea typeface="+mj-ea"/>
                <a:cs typeface="B Nazanin" pitchFamily="2" charset="-78"/>
              </a:rPr>
              <a:t>داری به شکل گوه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تحت تنش </a:t>
            </a:r>
            <a:r>
              <a:rPr lang="en-US" sz="2400" dirty="0" smtClean="0">
                <a:latin typeface="+mj-lt"/>
                <a:ea typeface="+mj-ea"/>
                <a:cs typeface="B Nazanin" pitchFamily="2" charset="-78"/>
              </a:rPr>
              <a:t>q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 .</a:t>
            </a:r>
            <a:r>
              <a:rPr lang="en-US" sz="2400" dirty="0" smtClean="0">
                <a:latin typeface="+mj-lt"/>
                <a:ea typeface="+mj-ea"/>
                <a:cs typeface="B Nazanin" pitchFamily="2" charset="-78"/>
              </a:rPr>
              <a:t>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مطلوبست ضریب </a:t>
            </a:r>
            <a:r>
              <a:rPr lang="en-US" sz="2400" dirty="0" smtClean="0">
                <a:latin typeface="+mj-lt"/>
                <a:ea typeface="+mj-ea"/>
                <a:cs typeface="B Nazanin" pitchFamily="2" charset="-78"/>
              </a:rPr>
              <a:t>c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 ؟ تابع تنش ؟   توزیع تنش ؟</a:t>
            </a:r>
            <a:r>
              <a:rPr lang="en-US" sz="2400" dirty="0" smtClean="0">
                <a:latin typeface="+mj-lt"/>
                <a:ea typeface="+mj-ea"/>
                <a:cs typeface="B Nazanin" pitchFamily="2" charset="-78"/>
              </a:rPr>
              <a:t> 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 همچنین نتایج را با روش حل در </a:t>
            </a:r>
            <a:r>
              <a:rPr lang="fa-IR" sz="2400" dirty="0" smtClean="0">
                <a:solidFill>
                  <a:srgbClr val="FF0000"/>
                </a:solidFill>
                <a:latin typeface="+mj-lt"/>
                <a:ea typeface="+mj-ea"/>
                <a:cs typeface="B Nazanin" pitchFamily="2" charset="-78"/>
              </a:rPr>
              <a:t>مقاومت مصالح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چک کنید؟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315200" y="228600"/>
            <a:ext cx="15240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مسئله</a:t>
            </a:r>
            <a:r>
              <a:rPr kumimoji="0" lang="fa-IR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سوم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328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457200" y="3048000"/>
          <a:ext cx="5573712" cy="557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3936960" imgH="393480" progId="Equation.3">
                  <p:embed/>
                </p:oleObj>
              </mc:Choice>
              <mc:Fallback>
                <p:oleObj name="Equation" r:id="rId3" imgW="3936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048000"/>
                        <a:ext cx="5573712" cy="5574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81000" y="3962400"/>
          <a:ext cx="7088198" cy="126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4991040" imgH="888840" progId="Equation.3">
                  <p:embed/>
                </p:oleObj>
              </mc:Choice>
              <mc:Fallback>
                <p:oleObj name="Equation" r:id="rId5" imgW="499104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962400"/>
                        <a:ext cx="7088198" cy="1262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6" name="Object 8"/>
          <p:cNvGraphicFramePr>
            <a:graphicFrameLocks noChangeAspect="1"/>
          </p:cNvGraphicFramePr>
          <p:nvPr/>
        </p:nvGraphicFramePr>
        <p:xfrm>
          <a:off x="336550" y="5410200"/>
          <a:ext cx="82257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7" imgW="3860640" imgH="419040" progId="Equation.3">
                  <p:embed/>
                </p:oleObj>
              </mc:Choice>
              <mc:Fallback>
                <p:oleObj name="Equation" r:id="rId7" imgW="38606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5410200"/>
                        <a:ext cx="8225725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2133600" y="2193925"/>
          <a:ext cx="1143000" cy="413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9" imgW="736560" imgH="228600" progId="Equation.3">
                  <p:embed/>
                </p:oleObj>
              </mc:Choice>
              <mc:Fallback>
                <p:oleObj name="Equation" r:id="rId9" imgW="7365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193925"/>
                        <a:ext cx="1143000" cy="4133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457200" y="2232025"/>
          <a:ext cx="685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1" imgW="355320" imgH="177480" progId="Equation.3">
                  <p:embed/>
                </p:oleObj>
              </mc:Choice>
              <mc:Fallback>
                <p:oleObj name="Equation" r:id="rId11" imgW="3553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232025"/>
                        <a:ext cx="6858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381000" y="1066800"/>
          <a:ext cx="690562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13" imgW="3111480" imgH="419040" progId="Equation.3">
                  <p:embed/>
                </p:oleObj>
              </mc:Choice>
              <mc:Fallback>
                <p:oleObj name="Equation" r:id="rId13" imgW="31114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066800"/>
                        <a:ext cx="690562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5365955" y="2029777"/>
          <a:ext cx="1644445" cy="637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15" imgW="1015920" imgH="393480" progId="Equation.3">
                  <p:embed/>
                </p:oleObj>
              </mc:Choice>
              <mc:Fallback>
                <p:oleObj name="Equation" r:id="rId15" imgW="10159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955" y="2029777"/>
                        <a:ext cx="1644445" cy="6372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>
            <a:off x="1371600" y="2422525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810000" y="24384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67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85800" y="4230688"/>
          <a:ext cx="6772275" cy="194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4559040" imgH="1307880" progId="Equation.3">
                  <p:embed/>
                </p:oleObj>
              </mc:Choice>
              <mc:Fallback>
                <p:oleObj name="Equation" r:id="rId3" imgW="4559040" imgH="1307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230688"/>
                        <a:ext cx="6772275" cy="1941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1"/>
          <p:cNvGraphicFramePr>
            <a:graphicFrameLocks noChangeAspect="1"/>
          </p:cNvGraphicFramePr>
          <p:nvPr/>
        </p:nvGraphicFramePr>
        <p:xfrm>
          <a:off x="381000" y="2057400"/>
          <a:ext cx="1661254" cy="572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1143000" imgH="393480" progId="Equation.3">
                  <p:embed/>
                </p:oleObj>
              </mc:Choice>
              <mc:Fallback>
                <p:oleObj name="Equation" r:id="rId5" imgW="1143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057400"/>
                        <a:ext cx="1661254" cy="5727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304800" y="2869377"/>
          <a:ext cx="1600200" cy="522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7" imgW="1143000" imgH="393480" progId="Equation.3">
                  <p:embed/>
                </p:oleObj>
              </mc:Choice>
              <mc:Fallback>
                <p:oleObj name="Equation" r:id="rId7" imgW="1143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869377"/>
                        <a:ext cx="1600200" cy="5227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029309" y="2057400"/>
          <a:ext cx="5657491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9" imgW="3809880" imgH="1282680" progId="Equation.3">
                  <p:embed/>
                </p:oleObj>
              </mc:Choice>
              <mc:Fallback>
                <p:oleObj name="Equation" r:id="rId9" imgW="3809880" imgH="1282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9309" y="2057400"/>
                        <a:ext cx="5657491" cy="190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62000" y="685800"/>
            <a:ext cx="822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F0000"/>
                </a:solidFill>
                <a:cs typeface="B Nazanin" pitchFamily="2" charset="-78"/>
              </a:rPr>
              <a:t>*</a:t>
            </a:r>
            <a:r>
              <a:rPr lang="fa-IR" sz="2000" dirty="0" smtClean="0">
                <a:cs typeface="B Nazanin" pitchFamily="2" charset="-78"/>
              </a:rPr>
              <a:t> </a:t>
            </a:r>
            <a:r>
              <a:rPr lang="fa-IR" sz="2100" dirty="0" smtClean="0">
                <a:cs typeface="B Nazanin" pitchFamily="2" charset="-78"/>
              </a:rPr>
              <a:t>با استفاده از روابط هوک مقدار کرنش را بدست آورده و با انتگرال گیری از آن معادلات جابجایی بدست می آید.</a:t>
            </a:r>
            <a:endParaRPr lang="en-US" sz="2100" dirty="0">
              <a:cs typeface="B Nazanin" pitchFamily="2" charset="-78"/>
            </a:endParaRPr>
          </a:p>
        </p:txBody>
      </p:sp>
      <p:sp>
        <p:nvSpPr>
          <p:cNvPr id="7" name="Left Brace 6"/>
          <p:cNvSpPr/>
          <p:nvPr/>
        </p:nvSpPr>
        <p:spPr>
          <a:xfrm>
            <a:off x="76200" y="2249124"/>
            <a:ext cx="228600" cy="106680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209800" y="23622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669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behnam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8200" cy="4114800"/>
          </a:xfrm>
          <a:prstGeom prst="rect">
            <a:avLst/>
          </a:prstGeom>
          <a:noFill/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/>
          <a:srcRect t="12500" r="37701" b="37500"/>
          <a:stretch>
            <a:fillRect/>
          </a:stretch>
        </p:blipFill>
        <p:spPr bwMode="auto">
          <a:xfrm>
            <a:off x="0" y="4114800"/>
            <a:ext cx="9144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behnam\Desktop\2.JPG"/>
          <p:cNvPicPr>
            <a:picLocks noChangeAspect="1" noChangeArrowheads="1"/>
          </p:cNvPicPr>
          <p:nvPr/>
        </p:nvPicPr>
        <p:blipFill>
          <a:blip r:embed="rId4"/>
          <a:srcRect l="5085" t="6977" r="8475" b="6977"/>
          <a:stretch>
            <a:fillRect/>
          </a:stretch>
        </p:blipFill>
        <p:spPr bwMode="auto">
          <a:xfrm>
            <a:off x="4648200" y="0"/>
            <a:ext cx="4495800" cy="411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592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behnam\Desktop\mo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57923" cy="3505200"/>
          </a:xfrm>
          <a:prstGeom prst="rect">
            <a:avLst/>
          </a:prstGeom>
          <a:noFill/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/>
          <a:srcRect l="45900" t="21875" r="16032" b="30208"/>
          <a:stretch>
            <a:fillRect/>
          </a:stretch>
        </p:blipFill>
        <p:spPr bwMode="auto">
          <a:xfrm>
            <a:off x="4191000" y="0"/>
            <a:ext cx="4953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/>
          <a:srcRect t="12500" r="6296" b="41667"/>
          <a:stretch>
            <a:fillRect/>
          </a:stretch>
        </p:blipFill>
        <p:spPr bwMode="auto">
          <a:xfrm>
            <a:off x="0" y="3505200"/>
            <a:ext cx="9144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1261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3" descr="C:\Users\dell\Desktop\Untitled.png"/>
          <p:cNvPicPr>
            <a:picLocks noChangeAspect="1" noChangeArrowheads="1"/>
          </p:cNvPicPr>
          <p:nvPr/>
        </p:nvPicPr>
        <p:blipFill>
          <a:blip r:embed="rId3"/>
          <a:srcRect b="23316"/>
          <a:stretch>
            <a:fillRect/>
          </a:stretch>
        </p:blipFill>
        <p:spPr bwMode="auto">
          <a:xfrm>
            <a:off x="5257800" y="1600200"/>
            <a:ext cx="3581400" cy="2209800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876800" y="381000"/>
            <a:ext cx="37338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مقایسه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نتایج با روش مقاومت مصالح: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28600" y="1295400"/>
          <a:ext cx="3768436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4" imgW="2590560" imgH="419040" progId="Equation.3">
                  <p:embed/>
                </p:oleObj>
              </mc:Choice>
              <mc:Fallback>
                <p:oleObj name="Equation" r:id="rId4" imgW="2590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295400"/>
                        <a:ext cx="3768436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28600" y="2133600"/>
          <a:ext cx="246221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6" imgW="1790640" imgH="609480" progId="Equation.3">
                  <p:embed/>
                </p:oleObj>
              </mc:Choice>
              <mc:Fallback>
                <p:oleObj name="Equation" r:id="rId6" imgW="179064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133600"/>
                        <a:ext cx="2462213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52400" y="3048000"/>
          <a:ext cx="2867891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8" imgW="1752480" imgH="419040" progId="Equation.3">
                  <p:embed/>
                </p:oleObj>
              </mc:Choice>
              <mc:Fallback>
                <p:oleObj name="Equation" r:id="rId8" imgW="17524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048000"/>
                        <a:ext cx="2867891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28601" y="3886200"/>
          <a:ext cx="5169876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10" imgW="3670200" imgH="774360" progId="Equation.3">
                  <p:embed/>
                </p:oleObj>
              </mc:Choice>
              <mc:Fallback>
                <p:oleObj name="Equation" r:id="rId10" imgW="3670200" imgH="774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1" y="3886200"/>
                        <a:ext cx="5169876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304800" y="5105400"/>
          <a:ext cx="5884606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12" imgW="4343400" imgH="787320" progId="Equation.3">
                  <p:embed/>
                </p:oleObj>
              </mc:Choice>
              <mc:Fallback>
                <p:oleObj name="Equation" r:id="rId12" imgW="434340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5105400"/>
                        <a:ext cx="5884606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362200" y="6019800"/>
            <a:ext cx="64008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حالا نتایج فوق و نتایج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حاصل از الاستیسیته را ترسیم می کنیم: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159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 l="15227" t="28125" r="15081" b="11458"/>
          <a:stretch>
            <a:fillRect/>
          </a:stretch>
        </p:blipFill>
        <p:spPr bwMode="auto">
          <a:xfrm>
            <a:off x="76200" y="304800"/>
            <a:ext cx="9067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81000" y="4953000"/>
            <a:ext cx="8305800" cy="1676400"/>
          </a:xfrm>
          <a:prstGeom prst="rect">
            <a:avLst/>
          </a:prstGeom>
        </p:spPr>
        <p:txBody>
          <a:bodyPr/>
          <a:lstStyle/>
          <a:p>
            <a:pPr lvl="0" algn="just" rtl="1">
              <a:spcBef>
                <a:spcPct val="0"/>
              </a:spcBef>
              <a:buFont typeface="Arial" charset="0"/>
              <a:buChar char="•"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همان طور که دیده می شود </a:t>
            </a: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تنش</a:t>
            </a:r>
            <a:r>
              <a:rPr lang="fa-IR" sz="2400" dirty="0" smtClean="0">
                <a:solidFill>
                  <a:srgbClr val="FF0000"/>
                </a:solidFill>
                <a:latin typeface="+mj-lt"/>
                <a:ea typeface="+mj-ea"/>
                <a:cs typeface="B Nazanin" pitchFamily="2" charset="-78"/>
              </a:rPr>
              <a:t> نرمال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در هر دو روش مقاومت مصالح و الاستیسیته تقریبا یکسان است اما </a:t>
            </a:r>
            <a:r>
              <a:rPr lang="fa-IR" sz="2400" dirty="0" smtClean="0">
                <a:solidFill>
                  <a:srgbClr val="FF0000"/>
                </a:solidFill>
                <a:latin typeface="+mj-lt"/>
                <a:ea typeface="+mj-ea"/>
                <a:cs typeface="B Nazanin" pitchFamily="2" charset="-78"/>
              </a:rPr>
              <a:t>تنش برشی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برای هر دو روش کاملا متفاوت می باشد. </a:t>
            </a:r>
            <a:endParaRPr lang="en-US" sz="2400" dirty="0" smtClean="0">
              <a:latin typeface="+mj-lt"/>
              <a:ea typeface="+mj-ea"/>
              <a:cs typeface="B Nazanin" pitchFamily="2" charset="-78"/>
            </a:endParaRPr>
          </a:p>
          <a:p>
            <a:pPr lvl="0" algn="just" rtl="1">
              <a:spcBef>
                <a:spcPct val="0"/>
              </a:spcBef>
              <a:buFont typeface="Arial" charset="0"/>
              <a:buChar char="•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828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On-screen Show (4:3)</PresentationFormat>
  <Paragraphs>7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2015-05-04T09:24:45Z</dcterms:created>
  <dcterms:modified xsi:type="dcterms:W3CDTF">2015-05-04T09:25:19Z</dcterms:modified>
</cp:coreProperties>
</file>