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image" Target="../media/image20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12" Type="http://schemas.openxmlformats.org/officeDocument/2006/relationships/image" Target="../media/image19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11" Type="http://schemas.openxmlformats.org/officeDocument/2006/relationships/image" Target="../media/image18.wmf"/><Relationship Id="rId5" Type="http://schemas.openxmlformats.org/officeDocument/2006/relationships/image" Target="../media/image12.wmf"/><Relationship Id="rId10" Type="http://schemas.openxmlformats.org/officeDocument/2006/relationships/image" Target="../media/image17.wmf"/><Relationship Id="rId4" Type="http://schemas.openxmlformats.org/officeDocument/2006/relationships/image" Target="../media/image11.wmf"/><Relationship Id="rId9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2" Type="http://schemas.openxmlformats.org/officeDocument/2006/relationships/image" Target="../media/image10.wmf"/><Relationship Id="rId1" Type="http://schemas.openxmlformats.org/officeDocument/2006/relationships/image" Target="../media/image21.wmf"/><Relationship Id="rId6" Type="http://schemas.openxmlformats.org/officeDocument/2006/relationships/image" Target="../media/image25.wmf"/><Relationship Id="rId11" Type="http://schemas.openxmlformats.org/officeDocument/2006/relationships/image" Target="../media/image30.wmf"/><Relationship Id="rId5" Type="http://schemas.openxmlformats.org/officeDocument/2006/relationships/image" Target="../media/image2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12" Type="http://schemas.openxmlformats.org/officeDocument/2006/relationships/image" Target="../media/image20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11" Type="http://schemas.openxmlformats.org/officeDocument/2006/relationships/image" Target="../media/image41.wmf"/><Relationship Id="rId5" Type="http://schemas.openxmlformats.org/officeDocument/2006/relationships/image" Target="../media/image35.wmf"/><Relationship Id="rId10" Type="http://schemas.openxmlformats.org/officeDocument/2006/relationships/image" Target="../media/image40.wmf"/><Relationship Id="rId4" Type="http://schemas.openxmlformats.org/officeDocument/2006/relationships/image" Target="../media/image34.wmf"/><Relationship Id="rId9" Type="http://schemas.openxmlformats.org/officeDocument/2006/relationships/image" Target="../media/image3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0E1A7-C8FF-4F56-AE75-02E4DD0C533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9676-23DC-4493-A28A-50C15F2E9DA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27611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0E1A7-C8FF-4F56-AE75-02E4DD0C533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9676-23DC-4493-A28A-50C15F2E9DA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72903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0E1A7-C8FF-4F56-AE75-02E4DD0C533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9676-23DC-4493-A28A-50C15F2E9DA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98059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0E1A7-C8FF-4F56-AE75-02E4DD0C533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9676-23DC-4493-A28A-50C15F2E9DA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83666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0E1A7-C8FF-4F56-AE75-02E4DD0C533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9676-23DC-4493-A28A-50C15F2E9DA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6357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0E1A7-C8FF-4F56-AE75-02E4DD0C533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9676-23DC-4493-A28A-50C15F2E9DA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10091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0E1A7-C8FF-4F56-AE75-02E4DD0C533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9676-23DC-4493-A28A-50C15F2E9DA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65767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0E1A7-C8FF-4F56-AE75-02E4DD0C533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9676-23DC-4493-A28A-50C15F2E9DA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2178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0E1A7-C8FF-4F56-AE75-02E4DD0C533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9676-23DC-4493-A28A-50C15F2E9DA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6398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0E1A7-C8FF-4F56-AE75-02E4DD0C533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9676-23DC-4493-A28A-50C15F2E9DA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8012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0E1A7-C8FF-4F56-AE75-02E4DD0C533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9676-23DC-4493-A28A-50C15F2E9DA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67922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0E1A7-C8FF-4F56-AE75-02E4DD0C533A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F9676-23DC-4493-A28A-50C15F2E9DA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90882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image" Target="../media/image7.jpe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image" Target="../media/image6.wmf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6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12.bin"/><Relationship Id="rId18" Type="http://schemas.openxmlformats.org/officeDocument/2006/relationships/image" Target="../media/image15.wmf"/><Relationship Id="rId26" Type="http://schemas.openxmlformats.org/officeDocument/2006/relationships/image" Target="../media/image19.wmf"/><Relationship Id="rId3" Type="http://schemas.openxmlformats.org/officeDocument/2006/relationships/oleObject" Target="../embeddings/oleObject7.bin"/><Relationship Id="rId21" Type="http://schemas.openxmlformats.org/officeDocument/2006/relationships/oleObject" Target="../embeddings/oleObject16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14.bin"/><Relationship Id="rId25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11.bin"/><Relationship Id="rId24" Type="http://schemas.openxmlformats.org/officeDocument/2006/relationships/image" Target="../media/image18.wmf"/><Relationship Id="rId5" Type="http://schemas.openxmlformats.org/officeDocument/2006/relationships/oleObject" Target="../embeddings/oleObject8.bin"/><Relationship Id="rId15" Type="http://schemas.openxmlformats.org/officeDocument/2006/relationships/oleObject" Target="../embeddings/oleObject13.bin"/><Relationship Id="rId23" Type="http://schemas.openxmlformats.org/officeDocument/2006/relationships/oleObject" Target="../embeddings/oleObject17.bin"/><Relationship Id="rId28" Type="http://schemas.openxmlformats.org/officeDocument/2006/relationships/image" Target="../media/image20.wmf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15.bin"/><Relationship Id="rId4" Type="http://schemas.openxmlformats.org/officeDocument/2006/relationships/image" Target="../media/image8.wmf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13.wmf"/><Relationship Id="rId22" Type="http://schemas.openxmlformats.org/officeDocument/2006/relationships/image" Target="../media/image17.wmf"/><Relationship Id="rId27" Type="http://schemas.openxmlformats.org/officeDocument/2006/relationships/oleObject" Target="../embeddings/oleObject19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25.bin"/><Relationship Id="rId18" Type="http://schemas.openxmlformats.org/officeDocument/2006/relationships/image" Target="../media/image27.wmf"/><Relationship Id="rId26" Type="http://schemas.openxmlformats.org/officeDocument/2006/relationships/oleObject" Target="../embeddings/oleObject32.bin"/><Relationship Id="rId3" Type="http://schemas.openxmlformats.org/officeDocument/2006/relationships/oleObject" Target="../embeddings/oleObject20.bin"/><Relationship Id="rId21" Type="http://schemas.openxmlformats.org/officeDocument/2006/relationships/oleObject" Target="../embeddings/oleObject29.bin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24.wmf"/><Relationship Id="rId17" Type="http://schemas.openxmlformats.org/officeDocument/2006/relationships/oleObject" Target="../embeddings/oleObject27.bin"/><Relationship Id="rId25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6.wmf"/><Relationship Id="rId20" Type="http://schemas.openxmlformats.org/officeDocument/2006/relationships/image" Target="../media/image28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24.bin"/><Relationship Id="rId24" Type="http://schemas.openxmlformats.org/officeDocument/2006/relationships/oleObject" Target="../embeddings/oleObject31.bin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26.bin"/><Relationship Id="rId23" Type="http://schemas.openxmlformats.org/officeDocument/2006/relationships/oleObject" Target="../embeddings/oleObject30.bin"/><Relationship Id="rId10" Type="http://schemas.openxmlformats.org/officeDocument/2006/relationships/image" Target="../media/image23.wmf"/><Relationship Id="rId19" Type="http://schemas.openxmlformats.org/officeDocument/2006/relationships/oleObject" Target="../embeddings/oleObject28.bin"/><Relationship Id="rId4" Type="http://schemas.openxmlformats.org/officeDocument/2006/relationships/image" Target="../media/image21.wmf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25.wmf"/><Relationship Id="rId22" Type="http://schemas.openxmlformats.org/officeDocument/2006/relationships/image" Target="../media/image7.jpeg"/><Relationship Id="rId27" Type="http://schemas.openxmlformats.org/officeDocument/2006/relationships/image" Target="../media/image30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oleObject" Target="../embeddings/oleObject38.bin"/><Relationship Id="rId18" Type="http://schemas.openxmlformats.org/officeDocument/2006/relationships/image" Target="../media/image38.wmf"/><Relationship Id="rId26" Type="http://schemas.openxmlformats.org/officeDocument/2006/relationships/image" Target="../media/image20.wmf"/><Relationship Id="rId3" Type="http://schemas.openxmlformats.org/officeDocument/2006/relationships/oleObject" Target="../embeddings/oleObject33.bin"/><Relationship Id="rId21" Type="http://schemas.openxmlformats.org/officeDocument/2006/relationships/oleObject" Target="../embeddings/oleObject42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35.wmf"/><Relationship Id="rId17" Type="http://schemas.openxmlformats.org/officeDocument/2006/relationships/oleObject" Target="../embeddings/oleObject40.bin"/><Relationship Id="rId25" Type="http://schemas.openxmlformats.org/officeDocument/2006/relationships/oleObject" Target="../embeddings/oleObject4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7.wmf"/><Relationship Id="rId20" Type="http://schemas.openxmlformats.org/officeDocument/2006/relationships/image" Target="../media/image39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37.bin"/><Relationship Id="rId24" Type="http://schemas.openxmlformats.org/officeDocument/2006/relationships/image" Target="../media/image41.wmf"/><Relationship Id="rId5" Type="http://schemas.openxmlformats.org/officeDocument/2006/relationships/oleObject" Target="../embeddings/oleObject34.bin"/><Relationship Id="rId15" Type="http://schemas.openxmlformats.org/officeDocument/2006/relationships/oleObject" Target="../embeddings/oleObject39.bin"/><Relationship Id="rId23" Type="http://schemas.openxmlformats.org/officeDocument/2006/relationships/oleObject" Target="../embeddings/oleObject43.bin"/><Relationship Id="rId10" Type="http://schemas.openxmlformats.org/officeDocument/2006/relationships/image" Target="../media/image34.wmf"/><Relationship Id="rId19" Type="http://schemas.openxmlformats.org/officeDocument/2006/relationships/oleObject" Target="../embeddings/oleObject41.bin"/><Relationship Id="rId4" Type="http://schemas.openxmlformats.org/officeDocument/2006/relationships/image" Target="../media/image31.wmf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36.wmf"/><Relationship Id="rId22" Type="http://schemas.openxmlformats.org/officeDocument/2006/relationships/image" Target="../media/image40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685800"/>
            <a:ext cx="83058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dirty="0" smtClean="0">
                <a:solidFill>
                  <a:srgbClr val="FF0000"/>
                </a:solidFill>
                <a:latin typeface="+mj-lt"/>
                <a:ea typeface="+mj-ea"/>
                <a:cs typeface="B Nazanin" pitchFamily="2" charset="-78"/>
              </a:rPr>
              <a:t>*</a:t>
            </a:r>
            <a:r>
              <a:rPr lang="fa-IR" sz="2400" dirty="0" smtClean="0">
                <a:latin typeface="+mj-lt"/>
                <a:ea typeface="+mj-ea"/>
                <a:cs typeface="B Nazanin" pitchFamily="2" charset="-78"/>
              </a:rPr>
              <a:t> گوه ای</a:t>
            </a:r>
            <a:r>
              <a:rPr lang="en-US" sz="2400" dirty="0" smtClean="0">
                <a:latin typeface="+mj-lt"/>
                <a:ea typeface="+mj-ea"/>
                <a:cs typeface="B Nazanin" pitchFamily="2" charset="-78"/>
              </a:rPr>
              <a:t> </a:t>
            </a:r>
            <a:r>
              <a:rPr lang="fa-IR" sz="2400" dirty="0" smtClean="0">
                <a:latin typeface="+mj-lt"/>
                <a:ea typeface="+mj-ea"/>
                <a:cs typeface="B Nazanin" pitchFamily="2" charset="-78"/>
              </a:rPr>
              <a:t>نا متناهی به زاویه       </a:t>
            </a:r>
            <a:r>
              <a:rPr lang="en-US" sz="2400" dirty="0" smtClean="0">
                <a:latin typeface="+mj-lt"/>
                <a:ea typeface="+mj-ea"/>
                <a:cs typeface="B Nazanin" pitchFamily="2" charset="-78"/>
              </a:rPr>
              <a:t> </a:t>
            </a:r>
            <a:r>
              <a:rPr lang="fa-IR" sz="2400" dirty="0" smtClean="0">
                <a:latin typeface="+mj-lt"/>
                <a:ea typeface="+mj-ea"/>
                <a:cs typeface="B Nazanin" pitchFamily="2" charset="-78"/>
              </a:rPr>
              <a:t>تحت اثر بار قائم و افقی </a:t>
            </a:r>
            <a:r>
              <a:rPr lang="en-US" sz="2400" dirty="0" smtClean="0">
                <a:latin typeface="+mj-lt"/>
                <a:ea typeface="+mj-ea"/>
                <a:cs typeface="B Nazanin" pitchFamily="2" charset="-78"/>
              </a:rPr>
              <a:t>P</a:t>
            </a:r>
            <a:r>
              <a:rPr lang="fa-IR" sz="2400" dirty="0" smtClean="0">
                <a:latin typeface="+mj-lt"/>
                <a:ea typeface="+mj-ea"/>
                <a:cs typeface="B Nazanin" pitchFamily="2" charset="-78"/>
              </a:rPr>
              <a:t> و </a:t>
            </a:r>
            <a:r>
              <a:rPr lang="en-US" sz="2400" dirty="0" smtClean="0">
                <a:latin typeface="+mj-lt"/>
                <a:ea typeface="+mj-ea"/>
                <a:cs typeface="B Nazanin" pitchFamily="2" charset="-78"/>
              </a:rPr>
              <a:t>Q</a:t>
            </a:r>
            <a:r>
              <a:rPr lang="fa-IR" sz="2400" dirty="0" smtClean="0">
                <a:latin typeface="+mj-lt"/>
                <a:ea typeface="+mj-ea"/>
                <a:cs typeface="B Nazanin" pitchFamily="2" charset="-78"/>
              </a:rPr>
              <a:t> قرار دارد. مطلوبست: تابع تنش ؟  توزیع تنش ؟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Nazanin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5638800" y="685800"/>
          <a:ext cx="381000" cy="402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3" imgW="228600" imgH="177480" progId="Equation.3">
                  <p:embed/>
                </p:oleObj>
              </mc:Choice>
              <mc:Fallback>
                <p:oleObj name="Equation" r:id="rId3" imgW="22860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685800"/>
                        <a:ext cx="381000" cy="40216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3581400" y="3402724"/>
          <a:ext cx="1752600" cy="4834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5" imgW="736560" imgH="203040" progId="Equation.3">
                  <p:embed/>
                </p:oleObj>
              </mc:Choice>
              <mc:Fallback>
                <p:oleObj name="Equation" r:id="rId5" imgW="7365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3402724"/>
                        <a:ext cx="1752600" cy="4834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5638800" y="1905000"/>
            <a:ext cx="3276600" cy="685800"/>
          </a:xfrm>
          <a:prstGeom prst="rect">
            <a:avLst/>
          </a:prstGeom>
        </p:spPr>
        <p:txBody>
          <a:bodyPr/>
          <a:lstStyle/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dirty="0" smtClean="0">
                <a:latin typeface="+mj-lt"/>
                <a:ea typeface="+mj-ea"/>
                <a:cs typeface="B Nazanin" pitchFamily="2" charset="-78"/>
              </a:rPr>
              <a:t>شکل کلی     </a:t>
            </a:r>
            <a:r>
              <a:rPr lang="en-US" sz="2400" dirty="0" smtClean="0">
                <a:latin typeface="+mj-lt"/>
                <a:ea typeface="+mj-ea"/>
                <a:cs typeface="B Nazanin" pitchFamily="2" charset="-78"/>
              </a:rPr>
              <a:t> </a:t>
            </a:r>
            <a:r>
              <a:rPr lang="fa-IR" sz="2400" dirty="0" smtClean="0">
                <a:latin typeface="+mj-lt"/>
                <a:ea typeface="+mj-ea"/>
                <a:cs typeface="B Nazanin" pitchFamily="2" charset="-78"/>
              </a:rPr>
              <a:t>در مختصات قطبی  </a:t>
            </a:r>
            <a:r>
              <a:rPr kumimoji="0" lang="fa-IR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B Nazanin" pitchFamily="2" charset="-78"/>
            </a:endParaRPr>
          </a:p>
        </p:txBody>
      </p:sp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7467600" y="1905000"/>
          <a:ext cx="408214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7" imgW="126720" imgH="203040" progId="Equation.3">
                  <p:embed/>
                </p:oleObj>
              </mc:Choice>
              <mc:Fallback>
                <p:oleObj name="Equation" r:id="rId7" imgW="1267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67600" y="1905000"/>
                        <a:ext cx="408214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1381125" y="5257800"/>
          <a:ext cx="6288088" cy="88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9" imgW="2971800" imgH="419040" progId="Equation.3">
                  <p:embed/>
                </p:oleObj>
              </mc:Choice>
              <mc:Fallback>
                <p:oleObj name="Equation" r:id="rId9" imgW="29718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1125" y="5257800"/>
                        <a:ext cx="6288088" cy="887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3581400" y="4114800"/>
          <a:ext cx="121496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11" imgW="520560" imgH="228600" progId="Equation.3">
                  <p:embed/>
                </p:oleObj>
              </mc:Choice>
              <mc:Fallback>
                <p:oleObj name="Equation" r:id="rId11" imgW="5205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4114800"/>
                        <a:ext cx="1214967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466" name="Picture 10" descr="C:\Users\dell\Desktop\pic 249.jpg"/>
          <p:cNvPicPr>
            <a:picLocks noChangeAspect="1" noChangeArrowheads="1"/>
          </p:cNvPicPr>
          <p:nvPr/>
        </p:nvPicPr>
        <p:blipFill>
          <a:blip r:embed="rId13">
            <a:lum bright="-34000" contrast="55000"/>
          </a:blip>
          <a:srcRect/>
          <a:stretch>
            <a:fillRect/>
          </a:stretch>
        </p:blipFill>
        <p:spPr bwMode="auto">
          <a:xfrm>
            <a:off x="152400" y="1447800"/>
            <a:ext cx="2362200" cy="2982913"/>
          </a:xfrm>
          <a:prstGeom prst="rect">
            <a:avLst/>
          </a:prstGeom>
          <a:noFill/>
        </p:spPr>
      </p:pic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3657600" y="2514600"/>
          <a:ext cx="16002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Equation" r:id="rId14" imgW="1066680" imgH="457200" progId="Equation.3">
                  <p:embed/>
                </p:oleObj>
              </mc:Choice>
              <mc:Fallback>
                <p:oleObj name="Equation" r:id="rId14" imgW="106668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514600"/>
                        <a:ext cx="1600200" cy="68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7391400" y="152400"/>
            <a:ext cx="1524000" cy="533400"/>
          </a:xfrm>
          <a:prstGeom prst="rect">
            <a:avLst/>
          </a:prstGeom>
        </p:spPr>
        <p:txBody>
          <a:bodyPr/>
          <a:lstStyle/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مسئله</a:t>
            </a:r>
            <a:r>
              <a:rPr kumimoji="0" lang="fa-IR" sz="2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 یک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0932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381000" y="583172"/>
          <a:ext cx="1828800" cy="5972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3" imgW="1282680" imgH="419040" progId="Equation.3">
                  <p:embed/>
                </p:oleObj>
              </mc:Choice>
              <mc:Fallback>
                <p:oleObj name="Equation" r:id="rId3" imgW="12826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83172"/>
                        <a:ext cx="1828800" cy="5972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304801" y="1371600"/>
          <a:ext cx="4648200" cy="29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5" imgW="3124080" imgH="203040" progId="Equation.3">
                  <p:embed/>
                </p:oleObj>
              </mc:Choice>
              <mc:Fallback>
                <p:oleObj name="Equation" r:id="rId5" imgW="31240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1" y="1371600"/>
                        <a:ext cx="4648200" cy="298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7" imgW="114120" imgH="215640" progId="Equation.3">
                  <p:embed/>
                </p:oleObj>
              </mc:Choice>
              <mc:Fallback>
                <p:oleObj name="Equation" r:id="rId7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381000" y="2438400"/>
          <a:ext cx="1847272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9" imgW="1269720" imgH="419040" progId="Equation.3">
                  <p:embed/>
                </p:oleObj>
              </mc:Choice>
              <mc:Fallback>
                <p:oleObj name="Equation" r:id="rId9" imgW="126972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438400"/>
                        <a:ext cx="1847272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1" name="Object 11"/>
          <p:cNvGraphicFramePr>
            <a:graphicFrameLocks noChangeAspect="1"/>
          </p:cNvGraphicFramePr>
          <p:nvPr/>
        </p:nvGraphicFramePr>
        <p:xfrm>
          <a:off x="304800" y="1905000"/>
          <a:ext cx="5029200" cy="3185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11" imgW="3200400" imgH="203040" progId="Equation.3">
                  <p:embed/>
                </p:oleObj>
              </mc:Choice>
              <mc:Fallback>
                <p:oleObj name="Equation" r:id="rId11" imgW="32004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905000"/>
                        <a:ext cx="5029200" cy="31858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2" name="Object 12"/>
          <p:cNvGraphicFramePr>
            <a:graphicFrameLocks noChangeAspect="1"/>
          </p:cNvGraphicFramePr>
          <p:nvPr/>
        </p:nvGraphicFramePr>
        <p:xfrm>
          <a:off x="381000" y="3200400"/>
          <a:ext cx="4724400" cy="577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Equation" r:id="rId13" imgW="3213000" imgH="393480" progId="Equation.3">
                  <p:embed/>
                </p:oleObj>
              </mc:Choice>
              <mc:Fallback>
                <p:oleObj name="Equation" r:id="rId13" imgW="3213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200400"/>
                        <a:ext cx="4724400" cy="5779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/>
        </p:nvGraphicFramePr>
        <p:xfrm>
          <a:off x="381000" y="3810000"/>
          <a:ext cx="6553200" cy="575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Equation" r:id="rId15" imgW="4775040" imgH="419040" progId="Equation.3">
                  <p:embed/>
                </p:oleObj>
              </mc:Choice>
              <mc:Fallback>
                <p:oleObj name="Equation" r:id="rId15" imgW="47750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810000"/>
                        <a:ext cx="6553200" cy="5751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/>
        </p:nvGraphicFramePr>
        <p:xfrm>
          <a:off x="457200" y="4495800"/>
          <a:ext cx="4953000" cy="843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Equation" r:id="rId17" imgW="3581280" imgH="609480" progId="Equation.3">
                  <p:embed/>
                </p:oleObj>
              </mc:Choice>
              <mc:Fallback>
                <p:oleObj name="Equation" r:id="rId17" imgW="3581280" imgH="609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495800"/>
                        <a:ext cx="4953000" cy="8430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/>
        </p:nvGraphicFramePr>
        <p:xfrm>
          <a:off x="533400" y="5410200"/>
          <a:ext cx="2790313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Equation" r:id="rId19" imgW="1765080" imgH="393480" progId="Equation.3">
                  <p:embed/>
                </p:oleObj>
              </mc:Choice>
              <mc:Fallback>
                <p:oleObj name="Equation" r:id="rId19" imgW="17650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5410200"/>
                        <a:ext cx="2790313" cy="62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Arrow Connector 24"/>
          <p:cNvCxnSpPr/>
          <p:nvPr/>
        </p:nvCxnSpPr>
        <p:spPr>
          <a:xfrm>
            <a:off x="5867400" y="5181600"/>
            <a:ext cx="914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/>
        </p:nvGraphicFramePr>
        <p:xfrm>
          <a:off x="7086600" y="5029200"/>
          <a:ext cx="907143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Equation" r:id="rId21" imgW="634680" imgH="177480" progId="Equation.3">
                  <p:embed/>
                </p:oleObj>
              </mc:Choice>
              <mc:Fallback>
                <p:oleObj name="Equation" r:id="rId21" imgW="63468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6600" y="5029200"/>
                        <a:ext cx="907143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9" name="Object 19"/>
          <p:cNvGraphicFramePr>
            <a:graphicFrameLocks noChangeAspect="1"/>
          </p:cNvGraphicFramePr>
          <p:nvPr/>
        </p:nvGraphicFramePr>
        <p:xfrm>
          <a:off x="533400" y="6047666"/>
          <a:ext cx="1295400" cy="6198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Equation" r:id="rId23" imgW="876240" imgH="419040" progId="Equation.3">
                  <p:embed/>
                </p:oleObj>
              </mc:Choice>
              <mc:Fallback>
                <p:oleObj name="Equation" r:id="rId23" imgW="8762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6047666"/>
                        <a:ext cx="1295400" cy="61983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20" name="Object 20"/>
          <p:cNvGraphicFramePr>
            <a:graphicFrameLocks noChangeAspect="1"/>
          </p:cNvGraphicFramePr>
          <p:nvPr/>
        </p:nvGraphicFramePr>
        <p:xfrm>
          <a:off x="2351088" y="5943601"/>
          <a:ext cx="2651124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Equation" r:id="rId25" imgW="1663560" imgH="419040" progId="Equation.3">
                  <p:embed/>
                </p:oleObj>
              </mc:Choice>
              <mc:Fallback>
                <p:oleObj name="Equation" r:id="rId25" imgW="16635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1088" y="5943601"/>
                        <a:ext cx="2651124" cy="66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/>
        </p:nvGraphicFramePr>
        <p:xfrm>
          <a:off x="1981200" y="6248400"/>
          <a:ext cx="3810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Equation" r:id="rId27" imgW="75960" imgH="101520" progId="Equation.3">
                  <p:embed/>
                </p:oleObj>
              </mc:Choice>
              <mc:Fallback>
                <p:oleObj name="Equation" r:id="rId27" imgW="75960" imgH="101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6248400"/>
                        <a:ext cx="3810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itle 1"/>
          <p:cNvSpPr txBox="1">
            <a:spLocks/>
          </p:cNvSpPr>
          <p:nvPr/>
        </p:nvSpPr>
        <p:spPr>
          <a:xfrm>
            <a:off x="2590800" y="2514600"/>
            <a:ext cx="2286000" cy="533400"/>
          </a:xfrm>
          <a:prstGeom prst="rect">
            <a:avLst/>
          </a:prstGeom>
        </p:spPr>
        <p:txBody>
          <a:bodyPr/>
          <a:lstStyle/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dirty="0" smtClean="0">
                <a:latin typeface="+mj-lt"/>
                <a:ea typeface="+mj-ea"/>
                <a:cs typeface="B Nazanin" pitchFamily="2" charset="-78"/>
              </a:rPr>
              <a:t>تنش در جهت محوری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B Nazanin" pitchFamily="2" charset="-78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5257800" y="6019800"/>
            <a:ext cx="3276600" cy="533400"/>
          </a:xfrm>
          <a:prstGeom prst="rect">
            <a:avLst/>
          </a:prstGeom>
        </p:spPr>
        <p:txBody>
          <a:bodyPr/>
          <a:lstStyle/>
          <a:p>
            <a:pPr lvl="0" algn="just" rtl="1">
              <a:spcBef>
                <a:spcPct val="0"/>
              </a:spcBef>
              <a:defRPr/>
            </a:pP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*</a:t>
            </a:r>
            <a:r>
              <a:rPr lang="fa-IR" sz="2400" dirty="0" smtClean="0">
                <a:cs typeface="B Nazanin" pitchFamily="2" charset="-78"/>
              </a:rPr>
              <a:t> </a:t>
            </a:r>
            <a:r>
              <a:rPr lang="fa-IR" sz="2400" dirty="0" smtClean="0">
                <a:latin typeface="+mj-lt"/>
                <a:ea typeface="+mj-ea"/>
                <a:cs typeface="B Nazanin" pitchFamily="2" charset="-78"/>
              </a:rPr>
              <a:t>مقدار تنش عمودی و برشی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3230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638800" y="533400"/>
            <a:ext cx="3352800" cy="457200"/>
          </a:xfrm>
          <a:prstGeom prst="rect">
            <a:avLst/>
          </a:prstGeom>
        </p:spPr>
        <p:txBody>
          <a:bodyPr/>
          <a:lstStyle/>
          <a:p>
            <a:pPr lvl="0" algn="just" rtl="1">
              <a:spcBef>
                <a:spcPct val="0"/>
              </a:spcBef>
              <a:defRPr/>
            </a:pPr>
            <a:r>
              <a:rPr lang="fa-IR" sz="2000" dirty="0" smtClean="0">
                <a:solidFill>
                  <a:srgbClr val="FF0000"/>
                </a:solidFill>
                <a:cs typeface="B Nazanin" pitchFamily="2" charset="-78"/>
              </a:rPr>
              <a:t>*</a:t>
            </a:r>
            <a:r>
              <a:rPr lang="fa-IR" sz="2000" dirty="0" smtClean="0">
                <a:cs typeface="B Nazanin" pitchFamily="2" charset="-78"/>
              </a:rPr>
              <a:t> </a:t>
            </a:r>
            <a:r>
              <a:rPr kumimoji="0" lang="fa-I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با</a:t>
            </a:r>
            <a:r>
              <a:rPr kumimoji="0" lang="fa-IR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 نوشتن تعادل در گوه  به شعاع 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:R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Nazanin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457200" y="2743200"/>
          <a:ext cx="2208212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3" imgW="1485720" imgH="482400" progId="Equation.3">
                  <p:embed/>
                </p:oleObj>
              </mc:Choice>
              <mc:Fallback>
                <p:oleObj name="Equation" r:id="rId3" imgW="148572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743200"/>
                        <a:ext cx="2208212" cy="71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4514850" y="4665083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5" imgW="114120" imgH="215640" progId="Equation.3">
                  <p:embed/>
                </p:oleObj>
              </mc:Choice>
              <mc:Fallback>
                <p:oleObj name="Equation" r:id="rId5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4665083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533400" y="3581400"/>
          <a:ext cx="22098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7" imgW="1473120" imgH="482400" progId="Equation.3">
                  <p:embed/>
                </p:oleObj>
              </mc:Choice>
              <mc:Fallback>
                <p:oleObj name="Equation" r:id="rId7" imgW="147312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581400"/>
                        <a:ext cx="2209800" cy="723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4114800" y="2667000"/>
          <a:ext cx="1553497" cy="594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9" imgW="1028520" imgH="393480" progId="Equation.3">
                  <p:embed/>
                </p:oleObj>
              </mc:Choice>
              <mc:Fallback>
                <p:oleObj name="Equation" r:id="rId9" imgW="10285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2667000"/>
                        <a:ext cx="1553497" cy="5945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3" name="Object 5"/>
          <p:cNvGraphicFramePr>
            <a:graphicFrameLocks noChangeAspect="1"/>
          </p:cNvGraphicFramePr>
          <p:nvPr/>
        </p:nvGraphicFramePr>
        <p:xfrm>
          <a:off x="4038600" y="3505200"/>
          <a:ext cx="1770857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11" imgW="1193760" imgH="393480" progId="Equation.3">
                  <p:embed/>
                </p:oleObj>
              </mc:Choice>
              <mc:Fallback>
                <p:oleObj name="Equation" r:id="rId11" imgW="11937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3505200"/>
                        <a:ext cx="1770857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457200" y="4572000"/>
          <a:ext cx="4191000" cy="6013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13" imgW="3009600" imgH="393480" progId="Equation.3">
                  <p:embed/>
                </p:oleObj>
              </mc:Choice>
              <mc:Fallback>
                <p:oleObj name="Equation" r:id="rId13" imgW="30096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572000"/>
                        <a:ext cx="4191000" cy="6013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5" name="Object 7"/>
          <p:cNvGraphicFramePr>
            <a:graphicFrameLocks noChangeAspect="1"/>
          </p:cNvGraphicFramePr>
          <p:nvPr/>
        </p:nvGraphicFramePr>
        <p:xfrm>
          <a:off x="504114" y="5535033"/>
          <a:ext cx="4067886" cy="637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15" imgW="2819160" imgH="393480" progId="Equation.3">
                  <p:embed/>
                </p:oleObj>
              </mc:Choice>
              <mc:Fallback>
                <p:oleObj name="Equation" r:id="rId15" imgW="28191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114" y="5535033"/>
                        <a:ext cx="4067886" cy="63716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5334000" y="5519057"/>
          <a:ext cx="990600" cy="4245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Equation" r:id="rId17" imgW="482400" imgH="228600" progId="Equation.3">
                  <p:embed/>
                </p:oleObj>
              </mc:Choice>
              <mc:Fallback>
                <p:oleObj name="Equation" r:id="rId17" imgW="4824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5519057"/>
                        <a:ext cx="990600" cy="42454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7" name="Object 9"/>
          <p:cNvGraphicFramePr>
            <a:graphicFrameLocks noChangeAspect="1"/>
          </p:cNvGraphicFramePr>
          <p:nvPr/>
        </p:nvGraphicFramePr>
        <p:xfrm>
          <a:off x="7086600" y="5486400"/>
          <a:ext cx="1066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Equation" r:id="rId19" imgW="482400" imgH="228600" progId="Equation.3">
                  <p:embed/>
                </p:oleObj>
              </mc:Choice>
              <mc:Fallback>
                <p:oleObj name="Equation" r:id="rId19" imgW="4824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6600" y="5486400"/>
                        <a:ext cx="10668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4514850" y="4665083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Equation" r:id="rId21" imgW="114120" imgH="215640" progId="Equation.3">
                  <p:embed/>
                </p:oleObj>
              </mc:Choice>
              <mc:Fallback>
                <p:oleObj name="Equation" r:id="rId21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4665083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0" descr="C:\Users\dell\Desktop\pic 249.jpg"/>
          <p:cNvPicPr>
            <a:picLocks noChangeAspect="1" noChangeArrowheads="1"/>
          </p:cNvPicPr>
          <p:nvPr/>
        </p:nvPicPr>
        <p:blipFill>
          <a:blip r:embed="rId22">
            <a:lum bright="-34000" contrast="55000"/>
          </a:blip>
          <a:srcRect/>
          <a:stretch>
            <a:fillRect/>
          </a:stretch>
        </p:blipFill>
        <p:spPr bwMode="auto">
          <a:xfrm>
            <a:off x="457200" y="76201"/>
            <a:ext cx="2526630" cy="2743199"/>
          </a:xfrm>
          <a:prstGeom prst="rect">
            <a:avLst/>
          </a:prstGeom>
          <a:noFill/>
        </p:spPr>
      </p:pic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23" imgW="114120" imgH="215640" progId="Equation.3">
                  <p:embed/>
                </p:oleObj>
              </mc:Choice>
              <mc:Fallback>
                <p:oleObj name="Equation" r:id="rId23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7315200" y="1752600"/>
          <a:ext cx="47148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24" imgW="228600" imgH="215640" progId="Equation.3">
                  <p:embed/>
                </p:oleObj>
              </mc:Choice>
              <mc:Fallback>
                <p:oleObj name="Equation" r:id="rId24" imgW="2286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5200" y="1752600"/>
                        <a:ext cx="471487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/>
          <p:cNvSpPr txBox="1">
            <a:spLocks/>
          </p:cNvSpPr>
          <p:nvPr/>
        </p:nvSpPr>
        <p:spPr>
          <a:xfrm>
            <a:off x="5181600" y="1828800"/>
            <a:ext cx="3810000" cy="457200"/>
          </a:xfrm>
          <a:prstGeom prst="rect">
            <a:avLst/>
          </a:prstGeom>
        </p:spPr>
        <p:txBody>
          <a:bodyPr/>
          <a:lstStyle/>
          <a:p>
            <a:pPr lvl="0" algn="just" rtl="1">
              <a:spcBef>
                <a:spcPct val="0"/>
              </a:spcBef>
              <a:defRPr/>
            </a:pPr>
            <a:r>
              <a:rPr lang="fa-IR" sz="2000" dirty="0" smtClean="0">
                <a:solidFill>
                  <a:srgbClr val="FF0000"/>
                </a:solidFill>
                <a:cs typeface="B Nazanin" pitchFamily="2" charset="-78"/>
              </a:rPr>
              <a:t>*</a:t>
            </a:r>
            <a:r>
              <a:rPr lang="fa-IR" sz="2000" dirty="0" smtClean="0">
                <a:cs typeface="B Nazanin" pitchFamily="2" charset="-78"/>
              </a:rPr>
              <a:t> </a:t>
            </a:r>
            <a:r>
              <a:rPr kumimoji="0" lang="fa-I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تنش شعاعی         همان</a:t>
            </a:r>
            <a:r>
              <a:rPr kumimoji="0" lang="fa-IR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           می باشد.</a:t>
            </a:r>
            <a:r>
              <a:rPr kumimoji="0" lang="fa-I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 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Nazanin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/>
        </p:nvGraphicFramePr>
        <p:xfrm>
          <a:off x="6248400" y="1752600"/>
          <a:ext cx="533401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Equation" r:id="rId26" imgW="190440" imgH="215640" progId="Equation.3">
                  <p:embed/>
                </p:oleObj>
              </mc:Choice>
              <mc:Fallback>
                <p:oleObj name="Equation" r:id="rId26" imgW="1904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1752600"/>
                        <a:ext cx="533401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01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381000" y="782763"/>
          <a:ext cx="1482725" cy="510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3" imgW="1143000" imgH="393480" progId="Equation.3">
                  <p:embed/>
                </p:oleObj>
              </mc:Choice>
              <mc:Fallback>
                <p:oleObj name="Equation" r:id="rId3" imgW="1143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782763"/>
                        <a:ext cx="1482725" cy="510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381000" y="1239963"/>
          <a:ext cx="1487487" cy="51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5" imgW="1143000" imgH="393480" progId="Equation.3">
                  <p:embed/>
                </p:oleObj>
              </mc:Choice>
              <mc:Fallback>
                <p:oleObj name="Equation" r:id="rId5" imgW="1143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239963"/>
                        <a:ext cx="1487487" cy="512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304800" y="2819400"/>
          <a:ext cx="6248400" cy="669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7" imgW="3911400" imgH="419040" progId="Equation.3">
                  <p:embed/>
                </p:oleObj>
              </mc:Choice>
              <mc:Fallback>
                <p:oleObj name="Equation" r:id="rId7" imgW="39114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819400"/>
                        <a:ext cx="6248400" cy="6691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304800" y="3657600"/>
          <a:ext cx="57499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Equation" r:id="rId9" imgW="3720960" imgH="419040" progId="Equation.3">
                  <p:embed/>
                </p:oleObj>
              </mc:Choice>
              <mc:Fallback>
                <p:oleObj name="Equation" r:id="rId9" imgW="37209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3657600"/>
                        <a:ext cx="5749925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304800" y="4572000"/>
          <a:ext cx="2057400" cy="4666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Equation" r:id="rId11" imgW="1231560" imgH="279360" progId="Equation.3">
                  <p:embed/>
                </p:oleObj>
              </mc:Choice>
              <mc:Fallback>
                <p:oleObj name="Equation" r:id="rId11" imgW="123156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4572000"/>
                        <a:ext cx="2057400" cy="46662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4" name="Object 8"/>
          <p:cNvGraphicFramePr>
            <a:graphicFrameLocks noChangeAspect="1"/>
          </p:cNvGraphicFramePr>
          <p:nvPr/>
        </p:nvGraphicFramePr>
        <p:xfrm>
          <a:off x="379413" y="5257800"/>
          <a:ext cx="8461375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Equation" r:id="rId13" imgW="7111800" imgH="419040" progId="Equation.3">
                  <p:embed/>
                </p:oleObj>
              </mc:Choice>
              <mc:Fallback>
                <p:oleObj name="Equation" r:id="rId13" imgW="71118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413" y="5257800"/>
                        <a:ext cx="8461375" cy="611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381000" y="5867400"/>
          <a:ext cx="77533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Equation" r:id="rId15" imgW="5016240" imgH="419040" progId="Equation.3">
                  <p:embed/>
                </p:oleObj>
              </mc:Choice>
              <mc:Fallback>
                <p:oleObj name="Equation" r:id="rId15" imgW="50162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867400"/>
                        <a:ext cx="775335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6" name="Object 10"/>
          <p:cNvGraphicFramePr>
            <a:graphicFrameLocks noChangeAspect="1"/>
          </p:cNvGraphicFramePr>
          <p:nvPr/>
        </p:nvGraphicFramePr>
        <p:xfrm>
          <a:off x="3733800" y="609600"/>
          <a:ext cx="933450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Equation" r:id="rId17" imgW="583920" imgH="393480" progId="Equation.3">
                  <p:embed/>
                </p:oleObj>
              </mc:Choice>
              <mc:Fallback>
                <p:oleObj name="Equation" r:id="rId17" imgW="5839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609600"/>
                        <a:ext cx="933450" cy="630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7" name="Object 11"/>
          <p:cNvGraphicFramePr>
            <a:graphicFrameLocks noChangeAspect="1"/>
          </p:cNvGraphicFramePr>
          <p:nvPr/>
        </p:nvGraphicFramePr>
        <p:xfrm>
          <a:off x="3724275" y="1219200"/>
          <a:ext cx="1524000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Equation" r:id="rId19" imgW="952200" imgH="393480" progId="Equation.3">
                  <p:embed/>
                </p:oleObj>
              </mc:Choice>
              <mc:Fallback>
                <p:oleObj name="Equation" r:id="rId19" imgW="9522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4275" y="1219200"/>
                        <a:ext cx="1524000" cy="630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Arrow Connector 13"/>
          <p:cNvCxnSpPr/>
          <p:nvPr/>
        </p:nvCxnSpPr>
        <p:spPr>
          <a:xfrm>
            <a:off x="2362200" y="1293812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9708" name="Object 12"/>
          <p:cNvGraphicFramePr>
            <a:graphicFrameLocks noChangeAspect="1"/>
          </p:cNvGraphicFramePr>
          <p:nvPr/>
        </p:nvGraphicFramePr>
        <p:xfrm>
          <a:off x="304800" y="2057400"/>
          <a:ext cx="3898900" cy="564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Equation" r:id="rId21" imgW="3047760" imgH="393480" progId="Equation.3">
                  <p:embed/>
                </p:oleObj>
              </mc:Choice>
              <mc:Fallback>
                <p:oleObj name="Equation" r:id="rId21" imgW="30477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057400"/>
                        <a:ext cx="3898900" cy="5644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9" name="Object 13"/>
          <p:cNvGraphicFramePr>
            <a:graphicFrameLocks noChangeAspect="1"/>
          </p:cNvGraphicFramePr>
          <p:nvPr/>
        </p:nvGraphicFramePr>
        <p:xfrm>
          <a:off x="4953000" y="1981200"/>
          <a:ext cx="4029075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Equation" r:id="rId23" imgW="3149280" imgH="393480" progId="Equation.3">
                  <p:embed/>
                </p:oleObj>
              </mc:Choice>
              <mc:Fallback>
                <p:oleObj name="Equation" r:id="rId23" imgW="31492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1981200"/>
                        <a:ext cx="4029075" cy="565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10" name="Object 14"/>
          <p:cNvGraphicFramePr>
            <a:graphicFrameLocks noChangeAspect="1"/>
          </p:cNvGraphicFramePr>
          <p:nvPr/>
        </p:nvGraphicFramePr>
        <p:xfrm>
          <a:off x="4495800" y="2209800"/>
          <a:ext cx="3810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Equation" r:id="rId25" imgW="75960" imgH="101520" progId="Equation.3">
                  <p:embed/>
                </p:oleObj>
              </mc:Choice>
              <mc:Fallback>
                <p:oleObj name="Equation" r:id="rId25" imgW="75960" imgH="101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2209800"/>
                        <a:ext cx="3810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828800" y="175736"/>
            <a:ext cx="7086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100" dirty="0" smtClean="0">
                <a:solidFill>
                  <a:srgbClr val="FF0000"/>
                </a:solidFill>
                <a:cs typeface="B Nazanin" pitchFamily="2" charset="-78"/>
              </a:rPr>
              <a:t>*</a:t>
            </a:r>
            <a:r>
              <a:rPr lang="fa-IR" sz="2100" dirty="0" smtClean="0">
                <a:cs typeface="B Nazanin" pitchFamily="2" charset="-78"/>
              </a:rPr>
              <a:t> با استفاده از روابط هوک مقدار کرنش را بدست آورده و با انتگرال گیری از آن معادلات جابجایی بدست می آید.</a:t>
            </a:r>
            <a:endParaRPr lang="en-US" sz="2100" dirty="0">
              <a:cs typeface="B Nazanin" pitchFamily="2" charset="-78"/>
            </a:endParaRPr>
          </a:p>
        </p:txBody>
      </p:sp>
      <p:sp>
        <p:nvSpPr>
          <p:cNvPr id="18" name="Left Brace 17"/>
          <p:cNvSpPr/>
          <p:nvPr/>
        </p:nvSpPr>
        <p:spPr>
          <a:xfrm>
            <a:off x="3429000" y="685800"/>
            <a:ext cx="198119" cy="114300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88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 l="18741" r="49634" b="32292"/>
          <a:stretch>
            <a:fillRect/>
          </a:stretch>
        </p:blipFill>
        <p:spPr bwMode="auto">
          <a:xfrm>
            <a:off x="0" y="0"/>
            <a:ext cx="4343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1" name="Picture 1" descr="C:\Users\dell\Desktop\Untitled.png"/>
          <p:cNvPicPr>
            <a:picLocks noChangeAspect="1" noChangeArrowheads="1"/>
          </p:cNvPicPr>
          <p:nvPr/>
        </p:nvPicPr>
        <p:blipFill>
          <a:blip r:embed="rId3"/>
          <a:srcRect l="1587"/>
          <a:stretch>
            <a:fillRect/>
          </a:stretch>
        </p:blipFill>
        <p:spPr bwMode="auto">
          <a:xfrm>
            <a:off x="4343400" y="1"/>
            <a:ext cx="4800600" cy="4114800"/>
          </a:xfrm>
          <a:prstGeom prst="rect">
            <a:avLst/>
          </a:prstGeom>
          <a:noFill/>
        </p:spPr>
      </p:pic>
      <p:pic>
        <p:nvPicPr>
          <p:cNvPr id="61445" name="Picture 5" descr="C:\Users\dell\Desktop\Untitled.png"/>
          <p:cNvPicPr>
            <a:picLocks noChangeAspect="1" noChangeArrowheads="1"/>
          </p:cNvPicPr>
          <p:nvPr/>
        </p:nvPicPr>
        <p:blipFill>
          <a:blip r:embed="rId4"/>
          <a:srcRect b="52332"/>
          <a:stretch>
            <a:fillRect/>
          </a:stretch>
        </p:blipFill>
        <p:spPr bwMode="auto">
          <a:xfrm>
            <a:off x="1828800" y="4191000"/>
            <a:ext cx="4876800" cy="2438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7201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</Words>
  <Application>Microsoft Office PowerPoint</Application>
  <PresentationFormat>On-screen Show (4:3)</PresentationFormat>
  <Paragraphs>9</Paragraphs>
  <Slides>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1</cp:revision>
  <dcterms:created xsi:type="dcterms:W3CDTF">2015-05-04T09:25:41Z</dcterms:created>
  <dcterms:modified xsi:type="dcterms:W3CDTF">2015-05-04T09:25:59Z</dcterms:modified>
</cp:coreProperties>
</file>