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CA8E-668A-4ED9-B139-B7D05D18A42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41D5A-5C24-4F96-913F-B48396A0705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5865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CA8E-668A-4ED9-B139-B7D05D18A42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41D5A-5C24-4F96-913F-B48396A0705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86520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CA8E-668A-4ED9-B139-B7D05D18A42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41D5A-5C24-4F96-913F-B48396A0705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75244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CA8E-668A-4ED9-B139-B7D05D18A42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41D5A-5C24-4F96-913F-B48396A0705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47626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CA8E-668A-4ED9-B139-B7D05D18A42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41D5A-5C24-4F96-913F-B48396A0705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8990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CA8E-668A-4ED9-B139-B7D05D18A42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41D5A-5C24-4F96-913F-B48396A0705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34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CA8E-668A-4ED9-B139-B7D05D18A42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41D5A-5C24-4F96-913F-B48396A0705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00838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CA8E-668A-4ED9-B139-B7D05D18A42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41D5A-5C24-4F96-913F-B48396A0705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85350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CA8E-668A-4ED9-B139-B7D05D18A42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41D5A-5C24-4F96-913F-B48396A0705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4913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CA8E-668A-4ED9-B139-B7D05D18A42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41D5A-5C24-4F96-913F-B48396A0705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62181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CA8E-668A-4ED9-B139-B7D05D18A42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41D5A-5C24-4F96-913F-B48396A0705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5984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CCA8E-668A-4ED9-B139-B7D05D18A42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41D5A-5C24-4F96-913F-B48396A0705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18108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31877" y="1344947"/>
                <a:ext cx="8392887" cy="37710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fa-IR" sz="32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تنش های</a:t>
                </a:r>
                <a:r>
                  <a:rPr lang="fa-IR" sz="32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</a:t>
                </a:r>
                <a:r>
                  <a:rPr lang="fa-IR" sz="32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ماکزیمم </a:t>
                </a:r>
                <a14:m>
                  <m:oMath xmlns:m="http://schemas.openxmlformats.org/officeDocument/2006/math">
                    <m:r>
                      <a:rPr lang="fa-IR" sz="320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𝜎</m:t>
                    </m:r>
                    <m:r>
                      <a:rPr lang="fa-IR" sz="3200" b="0" i="1" baseline="-2500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1</m:t>
                    </m:r>
                  </m:oMath>
                </a14:m>
                <a:r>
                  <a:rPr lang="fa-IR" sz="32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و </a:t>
                </a:r>
                <a14:m>
                  <m:oMath xmlns:m="http://schemas.openxmlformats.org/officeDocument/2006/math">
                    <m:r>
                      <a:rPr lang="fa-IR" sz="3200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𝜎</m:t>
                    </m:r>
                    <m:r>
                      <a:rPr lang="fa-IR" sz="3200" b="0" i="1" baseline="-2500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2</m:t>
                    </m:r>
                    <m:r>
                      <a:rPr lang="fa-IR" sz="3200" i="1" baseline="-250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 </m:t>
                    </m:r>
                  </m:oMath>
                </a14:m>
                <a:r>
                  <a:rPr lang="fa-IR" sz="32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در یک مخزن مخروطی جدار نازک تحت فشار توسط سیال آب با شرایط و شکل زیر(مساله را برای همان حجم سیال آب دو مساله قبلی حل میکنیم):</a:t>
                </a:r>
              </a:p>
              <a:p>
                <a:pPr algn="l"/>
                <a14:m>
                  <m:oMath xmlns:m="http://schemas.openxmlformats.org/officeDocument/2006/math">
                    <m:r>
                      <a:rPr lang="en-US" sz="32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𝐸</m:t>
                    </m:r>
                    <m:r>
                      <a:rPr lang="en-US" sz="32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=</m:t>
                    </m:r>
                    <m:r>
                      <a:rPr lang="en-US" sz="32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210</m:t>
                    </m:r>
                    <m:r>
                      <a:rPr lang="en-US" sz="32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×</m:t>
                    </m:r>
                    <m:r>
                      <a:rPr lang="en-US" sz="32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𝑒</m:t>
                    </m:r>
                    <m:r>
                      <a:rPr lang="en-US" sz="3200" b="0" i="1" baseline="3000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9</m:t>
                    </m:r>
                  </m:oMath>
                </a14:m>
                <a:r>
                  <a:rPr lang="fa-IR" sz="32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</a:t>
                </a:r>
                <a:endParaRPr lang="en-US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a-IR" sz="320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𝜈</m:t>
                      </m:r>
                      <m:r>
                        <a:rPr lang="en-US" sz="32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=</m:t>
                      </m:r>
                      <m:r>
                        <a:rPr lang="en-US" sz="32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0</m:t>
                      </m:r>
                      <m:r>
                        <a:rPr lang="en-US" sz="32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.</m:t>
                      </m:r>
                      <m:r>
                        <a:rPr lang="en-US" sz="32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3</m:t>
                      </m:r>
                      <m:r>
                        <a:rPr lang="en-US" sz="32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                 </m:t>
                      </m:r>
                      <m:r>
                        <a:rPr lang="en-US" sz="32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h</m:t>
                      </m:r>
                      <m:r>
                        <a:rPr lang="en-US" sz="32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=</m:t>
                      </m:r>
                      <m:r>
                        <a:rPr lang="en-US" sz="32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1</m:t>
                      </m:r>
                      <m:r>
                        <a:rPr lang="en-US" sz="32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𝑚</m:t>
                      </m:r>
                    </m:oMath>
                  </m:oMathPara>
                </a14:m>
                <a:endParaRPr lang="en-US" sz="3200" b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Cambria Math"/>
                  <a:cs typeface="B Mitra" pitchFamily="2" charset="-78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𝐻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(</m:t>
                      </m:r>
                      <m:r>
                        <a:rPr lang="fa-IR" sz="3200" b="0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آب</m:t>
                      </m:r>
                      <m:r>
                        <a:rPr lang="fa-IR" sz="3200" b="0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 </m:t>
                      </m:r>
                      <m:r>
                        <a:rPr lang="fa-IR" sz="3200" b="0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ارتفاع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)=</m:t>
                      </m:r>
                      <m:r>
                        <a:rPr lang="fa-IR" sz="3200" b="0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99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𝑚</m:t>
                      </m:r>
                      <m:r>
                        <a:rPr lang="en-US" sz="3200" b="0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           </m:t>
                      </m:r>
                    </m:oMath>
                  </m:oMathPara>
                </a14:m>
                <a:endParaRPr lang="en-US" sz="3200" b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a-IR" sz="320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𝜌</m:t>
                      </m:r>
                      <m:r>
                        <a:rPr lang="en-US" sz="32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=</m:t>
                      </m:r>
                      <m:r>
                        <a:rPr lang="en-US" sz="32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1000</m:t>
                      </m:r>
                      <m:f>
                        <m:fPr>
                          <m:type m:val="skw"/>
                          <m:ctrlPr>
                            <a:rPr lang="en-US" sz="32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𝑘𝑔</m:t>
                          </m:r>
                        </m:num>
                        <m:den>
                          <m:r>
                            <a:rPr lang="en-US" sz="32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𝑚</m:t>
                          </m:r>
                          <m:r>
                            <a:rPr lang="en-US" sz="3200" b="0" i="1" baseline="30000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3</m:t>
                          </m:r>
                        </m:den>
                      </m:f>
                      <m:r>
                        <a:rPr lang="en-US" sz="32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      </m:t>
                      </m:r>
                      <m:r>
                        <a:rPr lang="en-US" sz="32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𝑔</m:t>
                      </m:r>
                      <m:r>
                        <a:rPr lang="en-US" sz="32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=</m:t>
                      </m:r>
                      <m:r>
                        <a:rPr lang="en-US" sz="32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10</m:t>
                      </m:r>
                      <m:f>
                        <m:fPr>
                          <m:type m:val="skw"/>
                          <m:ctrlPr>
                            <a:rPr lang="en-US" sz="32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𝑚</m:t>
                          </m:r>
                        </m:num>
                        <m:den>
                          <m:r>
                            <a:rPr lang="en-US" sz="32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𝑠</m:t>
                          </m:r>
                          <m:r>
                            <a:rPr lang="en-US" sz="3200" b="0" i="1" baseline="30000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a-IR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77" y="1344947"/>
                <a:ext cx="8392887" cy="3771032"/>
              </a:xfrm>
              <a:prstGeom prst="rect">
                <a:avLst/>
              </a:prstGeom>
              <a:blipFill rotWithShape="1">
                <a:blip r:embed="rId2"/>
                <a:stretch>
                  <a:fillRect l="-3052" t="-1780" r="-23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Arrow Connector 5"/>
          <p:cNvCxnSpPr/>
          <p:nvPr/>
        </p:nvCxnSpPr>
        <p:spPr>
          <a:xfrm>
            <a:off x="7183946" y="4724400"/>
            <a:ext cx="914400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7699189" y="6488668"/>
                <a:ext cx="11122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𝑟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fa-IR" b="0" i="1" smtClean="0">
                          <a:latin typeface="Cambria Math"/>
                        </a:rPr>
                        <m:t>30</m:t>
                      </m:r>
                      <m:r>
                        <a:rPr lang="en-US" b="0" i="1" smtClean="0">
                          <a:latin typeface="Cambria Math"/>
                        </a:rPr>
                        <m:t>𝑚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9189" y="6488668"/>
                <a:ext cx="1112228" cy="3693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ight Brace 8"/>
          <p:cNvSpPr/>
          <p:nvPr/>
        </p:nvSpPr>
        <p:spPr>
          <a:xfrm>
            <a:off x="7848600" y="3124200"/>
            <a:ext cx="521264" cy="2789272"/>
          </a:xfrm>
          <a:prstGeom prst="rightBrace">
            <a:avLst>
              <a:gd name="adj1" fmla="val 8333"/>
              <a:gd name="adj2" fmla="val 4863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7"/>
              <p:cNvSpPr txBox="1"/>
              <p:nvPr/>
            </p:nvSpPr>
            <p:spPr>
              <a:xfrm>
                <a:off x="8524764" y="4276164"/>
                <a:ext cx="62709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a-IR" b="0" i="1" smtClean="0">
                          <a:latin typeface="Cambria Math"/>
                        </a:rPr>
                        <m:t>150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764" y="4276164"/>
                <a:ext cx="627095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42" name="Picture 2" descr="C:\Users\h@med\Desktop\sssssssssss\3\Captur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806" y="2957007"/>
            <a:ext cx="2350064" cy="3504767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1" name="Right Brace 10"/>
          <p:cNvSpPr/>
          <p:nvPr/>
        </p:nvSpPr>
        <p:spPr>
          <a:xfrm>
            <a:off x="8109232" y="3124200"/>
            <a:ext cx="577568" cy="25146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010400" y="5791200"/>
            <a:ext cx="688789" cy="6974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316852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تنش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</m:ctrlPr>
                      </m:dPr>
                      <m:e>
                        <m: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𝜎</m:t>
                        </m:r>
                        <m:r>
                          <a:rPr lang="fa-IR" sz="4800" b="0" i="1" baseline="-25000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1</m:t>
                        </m:r>
                      </m:e>
                    </m:d>
                    <m:r>
                      <a:rPr lang="en-US" sz="4800" i="1" baseline="-250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𝑚𝑎𝑥</m:t>
                    </m:r>
                  </m:oMath>
                </a14:m>
                <a:endParaRPr lang="fa-IR" sz="4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  <a:blipFill rotWithShape="1">
                <a:blip r:embed="rId2"/>
                <a:stretch>
                  <a:fillRect t="-14706" b="-46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66" name="Picture 2" descr="C:\Users\h@med\Desktop\sssssssssss\3\s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29" y="1192307"/>
            <a:ext cx="8484037" cy="4773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2917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تنش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</m:ctrlPr>
                      </m:dPr>
                      <m:e>
                        <m: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𝜎</m:t>
                        </m:r>
                        <m:r>
                          <a:rPr lang="fa-IR" sz="4800" b="0" i="1" baseline="-25000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2</m:t>
                        </m:r>
                      </m:e>
                    </m:d>
                    <m:r>
                      <a:rPr lang="en-US" sz="4800" i="1" baseline="-250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𝑚𝑎𝑥</m:t>
                    </m:r>
                  </m:oMath>
                </a14:m>
                <a:endParaRPr lang="fa-IR" sz="4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  <a:blipFill rotWithShape="1">
                <a:blip r:embed="rId2"/>
                <a:stretch>
                  <a:fillRect t="-14706" b="-46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90" name="Picture 2" descr="C:\Users\h@med\Desktop\sssssssssss\3\s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50" y="1577788"/>
            <a:ext cx="8213725" cy="455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83342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تنش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</m:ctrlPr>
                      </m:dPr>
                      <m:e>
                        <m: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𝜎</m:t>
                        </m:r>
                        <m:r>
                          <a:rPr lang="fa-IR" sz="4800" b="0" i="1" baseline="-25000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3</m:t>
                        </m:r>
                      </m:e>
                    </m:d>
                    <m:r>
                      <a:rPr lang="en-US" sz="4800" i="1" baseline="-250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𝑚𝑎𝑥</m:t>
                    </m:r>
                  </m:oMath>
                </a14:m>
                <a:endParaRPr lang="fa-IR" sz="4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  <a:blipFill rotWithShape="1">
                <a:blip r:embed="rId2"/>
                <a:stretch>
                  <a:fillRect t="-14706" b="-46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14" name="Picture 2" descr="C:\Users\h@med\Desktop\sssssssssss\3\s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94" y="1371600"/>
            <a:ext cx="8732838" cy="485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15644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55806" y="381000"/>
            <a:ext cx="25875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مقدار جابجایی</a:t>
            </a:r>
            <a:endParaRPr lang="fa-I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</p:txBody>
      </p:sp>
      <p:pic>
        <p:nvPicPr>
          <p:cNvPr id="14338" name="Picture 2" descr="C:\Users\h@med\Desktop\sssssssssss\3\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40" y="1468438"/>
            <a:ext cx="8420100" cy="4725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84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1371600"/>
            <a:ext cx="83928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با توجه به مقادیر بدست آمده و افزایش مقادیر  تنشهای ماکزیمم میتوان فهمید مقاطع مخروطی مناسب ترند.</a:t>
            </a:r>
          </a:p>
        </p:txBody>
      </p:sp>
      <p:sp>
        <p:nvSpPr>
          <p:cNvPr id="3" name="Rectangle 2"/>
          <p:cNvSpPr/>
          <p:nvPr/>
        </p:nvSpPr>
        <p:spPr>
          <a:xfrm>
            <a:off x="7125154" y="404664"/>
            <a:ext cx="1561646" cy="7848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a-IR" sz="4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نتیجه :</a:t>
            </a:r>
            <a:endParaRPr lang="fa-IR" sz="4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600656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Microsoft Office PowerPoint</Application>
  <PresentationFormat>On-screen Show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2015-05-04T09:14:22Z</dcterms:created>
  <dcterms:modified xsi:type="dcterms:W3CDTF">2015-05-04T09:15:01Z</dcterms:modified>
</cp:coreProperties>
</file>