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m" ContentType="application/vnd.ms-word.document.macroEnabled.12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li\Desktop\New%20Microsoft%20Office%20Excel%20Worksheet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li\Desktop\New%20Microsoft%20Office%20Excel%20Worksheet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li\Desktop\New%20Microsoft%20Office%20Excel%20Worksheet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li\Desktop\New%20Microsoft%20Office%20Excel%20Workshee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39"/>
    </mc:Choice>
    <mc:Fallback>
      <c:style val="39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xVal>
            <c:numRef>
              <c:f>Sheet7!$A$1:$A$14</c:f>
              <c:numCache>
                <c:formatCode>General</c:formatCode>
                <c:ptCount val="14"/>
                <c:pt idx="0">
                  <c:v>0</c:v>
                </c:pt>
                <c:pt idx="1">
                  <c:v>2.0006199999999998E-2</c:v>
                </c:pt>
                <c:pt idx="2">
                  <c:v>2.0006199999999998E-2</c:v>
                </c:pt>
                <c:pt idx="3">
                  <c:v>4.0010900000000002E-2</c:v>
                </c:pt>
                <c:pt idx="4">
                  <c:v>6.0013999999999998E-2</c:v>
                </c:pt>
                <c:pt idx="5">
                  <c:v>8.0015699999999995E-2</c:v>
                </c:pt>
                <c:pt idx="6">
                  <c:v>0.10001599999999999</c:v>
                </c:pt>
                <c:pt idx="7">
                  <c:v>0.120015</c:v>
                </c:pt>
                <c:pt idx="8">
                  <c:v>0.140012</c:v>
                </c:pt>
                <c:pt idx="9">
                  <c:v>0.16000800000000001</c:v>
                </c:pt>
                <c:pt idx="10">
                  <c:v>0.180002</c:v>
                </c:pt>
                <c:pt idx="11">
                  <c:v>0.19999400000000001</c:v>
                </c:pt>
                <c:pt idx="12">
                  <c:v>0.21998599999999999</c:v>
                </c:pt>
                <c:pt idx="13">
                  <c:v>0.23997499999999999</c:v>
                </c:pt>
              </c:numCache>
            </c:numRef>
          </c:xVal>
          <c:yVal>
            <c:numRef>
              <c:f>Sheet7!$B$1:$B$14</c:f>
              <c:numCache>
                <c:formatCode>0.00E+00</c:formatCode>
                <c:ptCount val="14"/>
                <c:pt idx="0">
                  <c:v>64145100</c:v>
                </c:pt>
                <c:pt idx="1">
                  <c:v>56217400</c:v>
                </c:pt>
                <c:pt idx="2">
                  <c:v>6035400</c:v>
                </c:pt>
                <c:pt idx="3">
                  <c:v>4547150</c:v>
                </c:pt>
                <c:pt idx="4">
                  <c:v>2563130</c:v>
                </c:pt>
                <c:pt idx="5" formatCode="General">
                  <c:v>579697</c:v>
                </c:pt>
                <c:pt idx="6">
                  <c:v>1403200</c:v>
                </c:pt>
                <c:pt idx="7">
                  <c:v>3385670</c:v>
                </c:pt>
                <c:pt idx="8">
                  <c:v>5368040</c:v>
                </c:pt>
                <c:pt idx="9">
                  <c:v>7350710</c:v>
                </c:pt>
                <c:pt idx="10">
                  <c:v>9334120</c:v>
                </c:pt>
                <c:pt idx="11">
                  <c:v>11318600</c:v>
                </c:pt>
                <c:pt idx="12">
                  <c:v>13304000</c:v>
                </c:pt>
                <c:pt idx="13">
                  <c:v>14793300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1000832"/>
        <c:axId val="241002752"/>
      </c:scatterChart>
      <c:valAx>
        <c:axId val="24100083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fa-IR"/>
                  <a:t>مسیر انتخابی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41002752"/>
        <c:crosses val="autoZero"/>
        <c:crossBetween val="midCat"/>
      </c:valAx>
      <c:valAx>
        <c:axId val="241002752"/>
        <c:scaling>
          <c:orientation val="minMax"/>
        </c:scaling>
        <c:delete val="0"/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fa-IR"/>
                  <a:t>تنش ون مایزز</a:t>
                </a:r>
              </a:p>
            </c:rich>
          </c:tx>
          <c:layout/>
          <c:overlay val="0"/>
        </c:title>
        <c:numFmt formatCode="0.00E+00" sourceLinked="1"/>
        <c:majorTickMark val="out"/>
        <c:minorTickMark val="none"/>
        <c:tickLblPos val="nextTo"/>
        <c:crossAx val="241000832"/>
        <c:crosses val="autoZero"/>
        <c:crossBetween val="midCat"/>
      </c:valAx>
    </c:plotArea>
    <c:plotVisOnly val="1"/>
    <c:dispBlanksAs val="gap"/>
    <c:showDLblsOverMax val="0"/>
  </c:chart>
  <c:spPr>
    <a:gradFill rotWithShape="1">
      <a:gsLst>
        <a:gs pos="0">
          <a:schemeClr val="accent5">
            <a:shade val="51000"/>
            <a:satMod val="130000"/>
          </a:schemeClr>
        </a:gs>
        <a:gs pos="80000">
          <a:schemeClr val="accent5">
            <a:shade val="93000"/>
            <a:satMod val="130000"/>
          </a:schemeClr>
        </a:gs>
        <a:gs pos="100000">
          <a:schemeClr val="accent5">
            <a:shade val="94000"/>
            <a:satMod val="135000"/>
          </a:schemeClr>
        </a:gs>
      </a:gsLst>
      <a:lin ang="16200000" scaled="0"/>
    </a:gradFill>
    <a:ln>
      <a:noFill/>
    </a:ln>
    <a:effectLst>
      <a:outerShdw blurRad="40000" dist="23000" dir="5400000" rotWithShape="0">
        <a:srgbClr val="000000">
          <a:alpha val="35000"/>
        </a:srgbClr>
      </a:outerShdw>
    </a:effectLst>
    <a:scene3d>
      <a:camera prst="orthographicFront">
        <a:rot lat="0" lon="0" rev="0"/>
      </a:camera>
      <a:lightRig rig="threePt" dir="t">
        <a:rot lat="0" lon="0" rev="1200000"/>
      </a:lightRig>
    </a:scene3d>
    <a:sp3d>
      <a:bevelT w="63500" h="25400"/>
    </a:sp3d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fa-I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39"/>
    </mc:Choice>
    <mc:Fallback>
      <c:style val="39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xVal>
            <c:numRef>
              <c:f>Sheet9!$A$1:$A$21</c:f>
              <c:numCache>
                <c:formatCode>General</c:formatCode>
                <c:ptCount val="21"/>
                <c:pt idx="0">
                  <c:v>0</c:v>
                </c:pt>
                <c:pt idx="1">
                  <c:v>3.9997499999999998E-2</c:v>
                </c:pt>
                <c:pt idx="2">
                  <c:v>8.0013699999999993E-2</c:v>
                </c:pt>
                <c:pt idx="3">
                  <c:v>0.12006</c:v>
                </c:pt>
                <c:pt idx="4">
                  <c:v>0.17014199999999999</c:v>
                </c:pt>
                <c:pt idx="5">
                  <c:v>0.22023000000000001</c:v>
                </c:pt>
                <c:pt idx="6">
                  <c:v>0.27031899999999998</c:v>
                </c:pt>
                <c:pt idx="7">
                  <c:v>0.32040800000000003</c:v>
                </c:pt>
                <c:pt idx="8">
                  <c:v>0.37049700000000002</c:v>
                </c:pt>
                <c:pt idx="9">
                  <c:v>0.42058499999999999</c:v>
                </c:pt>
                <c:pt idx="10">
                  <c:v>0.47067399999999998</c:v>
                </c:pt>
                <c:pt idx="11">
                  <c:v>0.52076199999999995</c:v>
                </c:pt>
                <c:pt idx="12">
                  <c:v>0.58086800000000005</c:v>
                </c:pt>
                <c:pt idx="13">
                  <c:v>0.64097300000000001</c:v>
                </c:pt>
                <c:pt idx="14">
                  <c:v>0.69106100000000004</c:v>
                </c:pt>
                <c:pt idx="15">
                  <c:v>0.751166</c:v>
                </c:pt>
                <c:pt idx="16">
                  <c:v>0.80125299999999999</c:v>
                </c:pt>
                <c:pt idx="17">
                  <c:v>0.86135700000000004</c:v>
                </c:pt>
                <c:pt idx="18">
                  <c:v>0.92145999999999995</c:v>
                </c:pt>
                <c:pt idx="19">
                  <c:v>0.97154499999999999</c:v>
                </c:pt>
                <c:pt idx="20">
                  <c:v>1.0016</c:v>
                </c:pt>
              </c:numCache>
            </c:numRef>
          </c:xVal>
          <c:yVal>
            <c:numRef>
              <c:f>Sheet9!$B$1:$B$21</c:f>
              <c:numCache>
                <c:formatCode>General</c:formatCode>
                <c:ptCount val="21"/>
                <c:pt idx="0">
                  <c:v>-5.5229199999999997E-3</c:v>
                </c:pt>
                <c:pt idx="1">
                  <c:v>-5.1802300000000001E-3</c:v>
                </c:pt>
                <c:pt idx="2">
                  <c:v>-4.7968200000000003E-3</c:v>
                </c:pt>
                <c:pt idx="3">
                  <c:v>-4.3962300000000001E-3</c:v>
                </c:pt>
                <c:pt idx="4">
                  <c:v>-3.9113899999999998E-3</c:v>
                </c:pt>
                <c:pt idx="5">
                  <c:v>-3.4553499999999998E-3</c:v>
                </c:pt>
                <c:pt idx="6">
                  <c:v>-3.0288699999999999E-3</c:v>
                </c:pt>
                <c:pt idx="7">
                  <c:v>-2.6311199999999998E-3</c:v>
                </c:pt>
                <c:pt idx="8">
                  <c:v>-2.2618600000000001E-3</c:v>
                </c:pt>
                <c:pt idx="9">
                  <c:v>-1.92095E-3</c:v>
                </c:pt>
                <c:pt idx="10">
                  <c:v>-1.60841E-3</c:v>
                </c:pt>
                <c:pt idx="11">
                  <c:v>-1.32419E-3</c:v>
                </c:pt>
                <c:pt idx="12">
                  <c:v>-1.0205399999999999E-3</c:v>
                </c:pt>
                <c:pt idx="13">
                  <c:v>-7.5768999999999999E-4</c:v>
                </c:pt>
                <c:pt idx="14">
                  <c:v>-5.6987200000000002E-4</c:v>
                </c:pt>
                <c:pt idx="15">
                  <c:v>-3.8187399999999998E-4</c:v>
                </c:pt>
                <c:pt idx="16">
                  <c:v>-2.5620200000000002E-4</c:v>
                </c:pt>
                <c:pt idx="17">
                  <c:v>-1.4254099999999999E-4</c:v>
                </c:pt>
                <c:pt idx="18" formatCode="0.00E+00">
                  <c:v>-6.80558E-5</c:v>
                </c:pt>
                <c:pt idx="19" formatCode="0.00E+00">
                  <c:v>-3.3056399999999997E-5</c:v>
                </c:pt>
                <c:pt idx="20" formatCode="0.00E+00">
                  <c:v>-3.1080500000000002E-34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5815040"/>
        <c:axId val="335816960"/>
      </c:scatterChart>
      <c:valAx>
        <c:axId val="33581504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fa-IR"/>
                  <a:t>مسیر انتخابی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335816960"/>
        <c:crosses val="autoZero"/>
        <c:crossBetween val="midCat"/>
      </c:valAx>
      <c:valAx>
        <c:axId val="335816960"/>
        <c:scaling>
          <c:orientation val="minMax"/>
        </c:scaling>
        <c:delete val="0"/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fa-IR"/>
                  <a:t>خیز تیر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335815040"/>
        <c:crosses val="autoZero"/>
        <c:crossBetween val="midCat"/>
      </c:valAx>
      <c:spPr>
        <a:solidFill>
          <a:srgbClr val="4BACC6">
            <a:lumMod val="20000"/>
            <a:lumOff val="80000"/>
            <a:alpha val="68000"/>
          </a:srgbClr>
        </a:solidFill>
      </c:spPr>
    </c:plotArea>
    <c:plotVisOnly val="1"/>
    <c:dispBlanksAs val="gap"/>
    <c:showDLblsOverMax val="0"/>
  </c:chart>
  <c:spPr>
    <a:gradFill rotWithShape="1">
      <a:gsLst>
        <a:gs pos="0">
          <a:schemeClr val="accent5">
            <a:shade val="51000"/>
            <a:satMod val="130000"/>
          </a:schemeClr>
        </a:gs>
        <a:gs pos="80000">
          <a:schemeClr val="accent5">
            <a:shade val="93000"/>
            <a:satMod val="130000"/>
          </a:schemeClr>
        </a:gs>
        <a:gs pos="100000">
          <a:schemeClr val="accent5">
            <a:shade val="94000"/>
            <a:satMod val="135000"/>
          </a:schemeClr>
        </a:gs>
      </a:gsLst>
      <a:lin ang="16200000" scaled="0"/>
    </a:gradFill>
    <a:ln>
      <a:noFill/>
    </a:ln>
    <a:effectLst>
      <a:outerShdw blurRad="40000" dist="23000" dir="5400000" rotWithShape="0">
        <a:srgbClr val="000000">
          <a:alpha val="35000"/>
        </a:srgbClr>
      </a:outerShdw>
    </a:effectLst>
    <a:scene3d>
      <a:camera prst="orthographicFront">
        <a:rot lat="0" lon="0" rev="0"/>
      </a:camera>
      <a:lightRig rig="threePt" dir="t">
        <a:rot lat="0" lon="0" rev="1200000"/>
      </a:lightRig>
    </a:scene3d>
    <a:sp3d>
      <a:bevelT w="63500" h="25400"/>
    </a:sp3d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fa-I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39"/>
    </mc:Choice>
    <mc:Fallback>
      <c:style val="39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xVal>
            <c:numRef>
              <c:f>Sheet8!$A$1:$A$13</c:f>
              <c:numCache>
                <c:formatCode>General</c:formatCode>
                <c:ptCount val="13"/>
                <c:pt idx="0">
                  <c:v>0</c:v>
                </c:pt>
                <c:pt idx="1">
                  <c:v>2.0004500000000001E-2</c:v>
                </c:pt>
                <c:pt idx="2">
                  <c:v>4.0016799999999998E-2</c:v>
                </c:pt>
                <c:pt idx="3">
                  <c:v>6.0033799999999998E-2</c:v>
                </c:pt>
                <c:pt idx="4">
                  <c:v>8.0050300000000005E-2</c:v>
                </c:pt>
                <c:pt idx="5">
                  <c:v>0.10240100000000001</c:v>
                </c:pt>
                <c:pt idx="6">
                  <c:v>0.12478400000000001</c:v>
                </c:pt>
                <c:pt idx="7">
                  <c:v>0.14477200000000001</c:v>
                </c:pt>
                <c:pt idx="8">
                  <c:v>0.16475799999999999</c:v>
                </c:pt>
                <c:pt idx="9">
                  <c:v>0.18474299999999999</c:v>
                </c:pt>
                <c:pt idx="10">
                  <c:v>0.204732</c:v>
                </c:pt>
                <c:pt idx="11">
                  <c:v>0.22472700000000001</c:v>
                </c:pt>
                <c:pt idx="12">
                  <c:v>0.244725</c:v>
                </c:pt>
              </c:numCache>
            </c:numRef>
          </c:xVal>
          <c:yVal>
            <c:numRef>
              <c:f>Sheet8!$B$1:$B$13</c:f>
              <c:numCache>
                <c:formatCode>General</c:formatCode>
                <c:ptCount val="13"/>
                <c:pt idx="0">
                  <c:v>-8.9177799999999997E-4</c:v>
                </c:pt>
                <c:pt idx="1">
                  <c:v>-6.9724900000000005E-4</c:v>
                </c:pt>
                <c:pt idx="2">
                  <c:v>-5.3213100000000003E-4</c:v>
                </c:pt>
                <c:pt idx="3">
                  <c:v>-3.4013199999999999E-4</c:v>
                </c:pt>
                <c:pt idx="4">
                  <c:v>-1.1922900000000001E-4</c:v>
                </c:pt>
                <c:pt idx="5">
                  <c:v>1.3147000000000001E-4</c:v>
                </c:pt>
                <c:pt idx="6">
                  <c:v>3.8954199999999999E-4</c:v>
                </c:pt>
                <c:pt idx="7">
                  <c:v>6.2971299999999995E-4</c:v>
                </c:pt>
                <c:pt idx="8">
                  <c:v>8.4638499999999995E-4</c:v>
                </c:pt>
                <c:pt idx="9">
                  <c:v>1.04049E-3</c:v>
                </c:pt>
                <c:pt idx="10">
                  <c:v>1.21583E-3</c:v>
                </c:pt>
                <c:pt idx="11">
                  <c:v>1.3909E-3</c:v>
                </c:pt>
                <c:pt idx="12">
                  <c:v>1.5764799999999999E-3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5853440"/>
        <c:axId val="335859712"/>
      </c:scatterChart>
      <c:valAx>
        <c:axId val="33585344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fa-IR"/>
                  <a:t>مسیر انتخابی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335859712"/>
        <c:crosses val="autoZero"/>
        <c:crossBetween val="midCat"/>
      </c:valAx>
      <c:valAx>
        <c:axId val="335859712"/>
        <c:scaling>
          <c:orientation val="minMax"/>
        </c:scaling>
        <c:delete val="0"/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fa-IR"/>
                  <a:t>تغییر مکان در جهت </a:t>
                </a:r>
                <a:r>
                  <a:rPr lang="en-US"/>
                  <a:t>Z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335853440"/>
        <c:crosses val="autoZero"/>
        <c:crossBetween val="midCat"/>
      </c:valAx>
      <c:spPr>
        <a:solidFill>
          <a:srgbClr val="4BACC6">
            <a:lumMod val="20000"/>
            <a:lumOff val="80000"/>
            <a:alpha val="61000"/>
          </a:srgbClr>
        </a:solidFill>
      </c:spPr>
    </c:plotArea>
    <c:plotVisOnly val="1"/>
    <c:dispBlanksAs val="gap"/>
    <c:showDLblsOverMax val="0"/>
  </c:chart>
  <c:spPr>
    <a:gradFill rotWithShape="1">
      <a:gsLst>
        <a:gs pos="0">
          <a:schemeClr val="accent5">
            <a:shade val="51000"/>
            <a:satMod val="130000"/>
          </a:schemeClr>
        </a:gs>
        <a:gs pos="80000">
          <a:schemeClr val="accent5">
            <a:shade val="93000"/>
            <a:satMod val="130000"/>
          </a:schemeClr>
        </a:gs>
        <a:gs pos="100000">
          <a:schemeClr val="accent5">
            <a:shade val="94000"/>
            <a:satMod val="135000"/>
          </a:schemeClr>
        </a:gs>
      </a:gsLst>
      <a:lin ang="16200000" scaled="0"/>
    </a:gradFill>
    <a:ln>
      <a:noFill/>
    </a:ln>
    <a:effectLst>
      <a:outerShdw blurRad="40000" dist="23000" dir="5400000" rotWithShape="0">
        <a:srgbClr val="000000">
          <a:alpha val="35000"/>
        </a:srgbClr>
      </a:outerShdw>
    </a:effectLst>
    <a:scene3d>
      <a:camera prst="orthographicFront">
        <a:rot lat="0" lon="0" rev="0"/>
      </a:camera>
      <a:lightRig rig="threePt" dir="t">
        <a:rot lat="0" lon="0" rev="1200000"/>
      </a:lightRig>
    </a:scene3d>
    <a:sp3d>
      <a:bevelT w="63500" h="25400"/>
    </a:sp3d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fa-IR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39"/>
    </mc:Choice>
    <mc:Fallback>
      <c:style val="39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0891907261592311"/>
          <c:y val="5.6030183727034097E-2"/>
          <c:w val="0.55876137357830291"/>
          <c:h val="0.73053222513852434"/>
        </c:manualLayout>
      </c:layout>
      <c:scatterChart>
        <c:scatterStyle val="smoothMarker"/>
        <c:varyColors val="0"/>
        <c:ser>
          <c:idx val="0"/>
          <c:order val="0"/>
          <c:xVal>
            <c:numRef>
              <c:f>Sheet6!$A$1:$A$14</c:f>
              <c:numCache>
                <c:formatCode>General</c:formatCode>
                <c:ptCount val="14"/>
                <c:pt idx="0">
                  <c:v>0</c:v>
                </c:pt>
                <c:pt idx="1">
                  <c:v>2.0006199999999998E-2</c:v>
                </c:pt>
                <c:pt idx="2">
                  <c:v>2.0006199999999998E-2</c:v>
                </c:pt>
                <c:pt idx="3">
                  <c:v>4.0010900000000002E-2</c:v>
                </c:pt>
                <c:pt idx="4">
                  <c:v>6.0013999999999998E-2</c:v>
                </c:pt>
                <c:pt idx="5">
                  <c:v>8.0015699999999995E-2</c:v>
                </c:pt>
                <c:pt idx="6">
                  <c:v>0.10001599999999999</c:v>
                </c:pt>
                <c:pt idx="7">
                  <c:v>0.120015</c:v>
                </c:pt>
                <c:pt idx="8">
                  <c:v>0.140012</c:v>
                </c:pt>
                <c:pt idx="9">
                  <c:v>0.16000800000000001</c:v>
                </c:pt>
                <c:pt idx="10">
                  <c:v>0.180002</c:v>
                </c:pt>
                <c:pt idx="11">
                  <c:v>0.19999400000000001</c:v>
                </c:pt>
                <c:pt idx="12">
                  <c:v>0.21998599999999999</c:v>
                </c:pt>
                <c:pt idx="13">
                  <c:v>0.23997499999999999</c:v>
                </c:pt>
              </c:numCache>
            </c:numRef>
          </c:xVal>
          <c:yVal>
            <c:numRef>
              <c:f>Sheet6!$B$1:$B$14</c:f>
              <c:numCache>
                <c:formatCode>General</c:formatCode>
                <c:ptCount val="14"/>
                <c:pt idx="0">
                  <c:v>-9.1636099999999998E-4</c:v>
                </c:pt>
                <c:pt idx="1">
                  <c:v>-8.0310600000000005E-4</c:v>
                </c:pt>
                <c:pt idx="2">
                  <c:v>-6.8978599999999996E-4</c:v>
                </c:pt>
                <c:pt idx="3">
                  <c:v>-5.1970599999999999E-4</c:v>
                </c:pt>
                <c:pt idx="4">
                  <c:v>-2.9296999999999998E-4</c:v>
                </c:pt>
                <c:pt idx="5" formatCode="0.00E+00">
                  <c:v>-6.6297700000000001E-5</c:v>
                </c:pt>
                <c:pt idx="6">
                  <c:v>1.6031500000000001E-4</c:v>
                </c:pt>
                <c:pt idx="7">
                  <c:v>3.86888E-4</c:v>
                </c:pt>
                <c:pt idx="8">
                  <c:v>6.1345499999999995E-4</c:v>
                </c:pt>
                <c:pt idx="9">
                  <c:v>8.4005899999999999E-4</c:v>
                </c:pt>
                <c:pt idx="10">
                  <c:v>1.06675E-3</c:v>
                </c:pt>
                <c:pt idx="11">
                  <c:v>1.2935500000000001E-3</c:v>
                </c:pt>
                <c:pt idx="12">
                  <c:v>1.52045E-3</c:v>
                </c:pt>
                <c:pt idx="13">
                  <c:v>1.6906600000000001E-3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6003456"/>
        <c:axId val="336005376"/>
      </c:scatterChart>
      <c:valAx>
        <c:axId val="33600345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fa-IR"/>
                  <a:t>مسیر انتخابی</a:t>
                </a:r>
              </a:p>
            </c:rich>
          </c:tx>
          <c:layout>
            <c:manualLayout>
              <c:xMode val="edge"/>
              <c:yMode val="edge"/>
              <c:x val="0.52479965004374485"/>
              <c:y val="0.82822907553222513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336005376"/>
        <c:crosses val="autoZero"/>
        <c:crossBetween val="midCat"/>
      </c:valAx>
      <c:valAx>
        <c:axId val="336005376"/>
        <c:scaling>
          <c:orientation val="minMax"/>
        </c:scaling>
        <c:delete val="0"/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US"/>
                  <a:t>Z</a:t>
                </a:r>
                <a:r>
                  <a:rPr lang="fa-IR"/>
                  <a:t>کرنش در جهت </a:t>
                </a:r>
                <a:endParaRPr lang="en-US"/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336003456"/>
        <c:crosses val="autoZero"/>
        <c:crossBetween val="midCat"/>
      </c:valAx>
      <c:spPr>
        <a:solidFill>
          <a:srgbClr val="4BACC6">
            <a:lumMod val="20000"/>
            <a:lumOff val="80000"/>
            <a:alpha val="56000"/>
          </a:srgbClr>
        </a:solidFill>
      </c:spPr>
    </c:plotArea>
    <c:plotVisOnly val="1"/>
    <c:dispBlanksAs val="gap"/>
    <c:showDLblsOverMax val="0"/>
  </c:chart>
  <c:spPr>
    <a:gradFill rotWithShape="1">
      <a:gsLst>
        <a:gs pos="0">
          <a:schemeClr val="accent5">
            <a:shade val="51000"/>
            <a:satMod val="130000"/>
          </a:schemeClr>
        </a:gs>
        <a:gs pos="80000">
          <a:schemeClr val="accent5">
            <a:shade val="93000"/>
            <a:satMod val="130000"/>
          </a:schemeClr>
        </a:gs>
        <a:gs pos="100000">
          <a:schemeClr val="accent5">
            <a:shade val="94000"/>
            <a:satMod val="135000"/>
          </a:schemeClr>
        </a:gs>
      </a:gsLst>
      <a:lin ang="16200000" scaled="0"/>
    </a:gradFill>
    <a:ln>
      <a:noFill/>
    </a:ln>
    <a:effectLst>
      <a:outerShdw blurRad="40000" dist="23000" dir="5400000" rotWithShape="0">
        <a:srgbClr val="000000">
          <a:alpha val="35000"/>
        </a:srgbClr>
      </a:outerShdw>
    </a:effectLst>
    <a:scene3d>
      <a:camera prst="orthographicFront">
        <a:rot lat="0" lon="0" rev="0"/>
      </a:camera>
      <a:lightRig rig="threePt" dir="t">
        <a:rot lat="0" lon="0" rev="1200000"/>
      </a:lightRig>
    </a:scene3d>
    <a:sp3d>
      <a:bevelT w="63500" h="25400"/>
    </a:sp3d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fa-IR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A9A62-7BB7-4E83-A92B-8EAE1109173A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0A6A4-2DB9-48AD-95AF-E6C0EB1E246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06319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A9A62-7BB7-4E83-A92B-8EAE1109173A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0A6A4-2DB9-48AD-95AF-E6C0EB1E246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20180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A9A62-7BB7-4E83-A92B-8EAE1109173A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0A6A4-2DB9-48AD-95AF-E6C0EB1E246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06456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A9A62-7BB7-4E83-A92B-8EAE1109173A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0A6A4-2DB9-48AD-95AF-E6C0EB1E246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26524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A9A62-7BB7-4E83-A92B-8EAE1109173A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0A6A4-2DB9-48AD-95AF-E6C0EB1E246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24625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A9A62-7BB7-4E83-A92B-8EAE1109173A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0A6A4-2DB9-48AD-95AF-E6C0EB1E246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58099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A9A62-7BB7-4E83-A92B-8EAE1109173A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0A6A4-2DB9-48AD-95AF-E6C0EB1E246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7825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A9A62-7BB7-4E83-A92B-8EAE1109173A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0A6A4-2DB9-48AD-95AF-E6C0EB1E246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80632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A9A62-7BB7-4E83-A92B-8EAE1109173A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0A6A4-2DB9-48AD-95AF-E6C0EB1E246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1660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A9A62-7BB7-4E83-A92B-8EAE1109173A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0A6A4-2DB9-48AD-95AF-E6C0EB1E246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07768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A9A62-7BB7-4E83-A92B-8EAE1109173A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0A6A4-2DB9-48AD-95AF-E6C0EB1E246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48929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A9A62-7BB7-4E83-A92B-8EAE1109173A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00A6A4-2DB9-48AD-95AF-E6C0EB1E246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1496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Macro-Enabled_Document1.docm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Macro-Enabled_Document2.docm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Macro-Enabled_Document3.docm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1981200" y="1066800"/>
          <a:ext cx="6904038" cy="414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Macro-Enabled Template" r:id="rId4" imgW="7364040" imgH="4249188" progId="Word.DocumentMacroEnabled.12">
                  <p:embed/>
                </p:oleObj>
              </mc:Choice>
              <mc:Fallback>
                <p:oleObj name="Macro-Enabled Template" r:id="rId4" imgW="7364040" imgH="4249188" progId="Word.DocumentMacroEnabled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1066800"/>
                        <a:ext cx="6904038" cy="4144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354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dirty="0" smtClean="0"/>
              <a:t>Z </a:t>
            </a:r>
            <a:r>
              <a:rPr lang="fa-IR" sz="2800" dirty="0" smtClean="0"/>
              <a:t>کرنش در جهت </a:t>
            </a:r>
            <a:endParaRPr lang="en-US" sz="2800" dirty="0"/>
          </a:p>
        </p:txBody>
      </p:sp>
      <p:pic>
        <p:nvPicPr>
          <p:cNvPr id="155650" name="Picture 2" descr="C:\Documents and Settings\ali\Desktop\azadeh khoshravi\New Folder (2)\5-3-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95400"/>
            <a:ext cx="4077317" cy="2514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2" descr="C:\Documents and Settings\ali\Desktop\azadeh khoshravi\New Folder (2)\5-3-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295400"/>
            <a:ext cx="4191000" cy="25899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noFill/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5" name="Chart 4"/>
          <p:cNvGraphicFramePr/>
          <p:nvPr/>
        </p:nvGraphicFramePr>
        <p:xfrm>
          <a:off x="4419600" y="3962400"/>
          <a:ext cx="426720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79905" name="Picture 1" descr="C:\Documents and Settings\ali\Desktop\azadeh khoshravi\New Folder (2)\5-3-2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00200" y="3886200"/>
            <a:ext cx="1659122" cy="2667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907278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2800" dirty="0" smtClean="0"/>
              <a:t>تأثیر نیروهای تکیه گاهی</a:t>
            </a:r>
            <a:endParaRPr lang="en-US" sz="2800" dirty="0"/>
          </a:p>
        </p:txBody>
      </p:sp>
      <p:pic>
        <p:nvPicPr>
          <p:cNvPr id="54274" name="Picture 2" descr="C:\Documents and Settings\ali\Desktop\miss khoshravi\5-3-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05513" y="1600200"/>
            <a:ext cx="7332974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94543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"/>
          </p:nvPr>
        </p:nvGraphicFramePr>
        <p:xfrm>
          <a:off x="2438400" y="457200"/>
          <a:ext cx="6278563" cy="622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Macro-Enabled Template" r:id="rId4" imgW="11571172" imgH="11476496" progId="Word.DocumentMacroEnabled.12">
                  <p:embed/>
                </p:oleObj>
              </mc:Choice>
              <mc:Fallback>
                <p:oleObj name="Macro-Enabled Template" r:id="rId4" imgW="11571172" imgH="11476496" progId="Word.DocumentMacroEnabled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457200"/>
                        <a:ext cx="6278563" cy="6226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068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"/>
          </p:nvPr>
        </p:nvGraphicFramePr>
        <p:xfrm>
          <a:off x="2133600" y="1143000"/>
          <a:ext cx="6802437" cy="400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Macro-Enabled Template" r:id="rId4" imgW="7804639" imgH="4599062" progId="Word.DocumentMacroEnabled.12">
                  <p:embed/>
                </p:oleObj>
              </mc:Choice>
              <mc:Fallback>
                <p:oleObj name="Macro-Enabled Template" r:id="rId4" imgW="7804639" imgH="4599062" progId="Word.DocumentMacroEnabled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1143000"/>
                        <a:ext cx="6802437" cy="4008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2967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24800" cy="792162"/>
          </a:xfrm>
        </p:spPr>
        <p:txBody>
          <a:bodyPr/>
          <a:lstStyle/>
          <a:p>
            <a:r>
              <a:rPr lang="fa-IR" sz="2800" dirty="0" smtClean="0"/>
              <a:t>تنش ون مایزز</a:t>
            </a:r>
            <a:endParaRPr lang="en-US" sz="2800" dirty="0"/>
          </a:p>
        </p:txBody>
      </p:sp>
      <p:pic>
        <p:nvPicPr>
          <p:cNvPr id="156674" name="Picture 2" descr="C:\Documents and Settings\ali\Desktop\azadeh khoshravi\New Folder (2)\5-3-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143000"/>
            <a:ext cx="3867619" cy="2362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2" descr="C:\Documents and Settings\ali\Desktop\azadeh khoshravi\New Folder (2)\5-3-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581400"/>
            <a:ext cx="3927987" cy="2438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noFill/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C:\Documents and Settings\ali\Desktop\miss khoshravi\5-3-1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495800" y="1143000"/>
            <a:ext cx="3810000" cy="23687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noFill/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2" descr="C:\Documents and Settings\ali\Desktop\azadeh khoshravi\New Folder (2)\5-3-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3581400"/>
            <a:ext cx="3886200" cy="24270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noFill/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534691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25986" name="Object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0" y="0"/>
          <a:ext cx="9144000" cy="6857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Video Clip" r:id="rId3" imgW="7582958" imgH="4982270" progId="AVIFile">
                  <p:embed/>
                </p:oleObj>
              </mc:Choice>
              <mc:Fallback>
                <p:oleObj name="Video Clip" r:id="rId3" imgW="7582958" imgH="4982270" progId="AVIFil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79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88505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2" descr="C:\Documents and Settings\ali\Desktop\azadeh khoshravi\New Folder (2)\5-3-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52400"/>
            <a:ext cx="5181600" cy="3196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5" name="Chart 4"/>
          <p:cNvGraphicFramePr/>
          <p:nvPr/>
        </p:nvGraphicFramePr>
        <p:xfrm>
          <a:off x="1905000" y="3505200"/>
          <a:ext cx="4876800" cy="289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659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dirty="0" smtClean="0"/>
              <a:t>ZY</a:t>
            </a:r>
            <a:r>
              <a:rPr lang="fa-IR" sz="2800" dirty="0" smtClean="0"/>
              <a:t>تنش برشی </a:t>
            </a:r>
            <a:endParaRPr lang="en-US" sz="2800" dirty="0"/>
          </a:p>
        </p:txBody>
      </p:sp>
      <p:pic>
        <p:nvPicPr>
          <p:cNvPr id="154626" name="Picture 2" descr="C:\Documents and Settings\ali\Desktop\azadeh khoshravi\New Folder (2)\5-3-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8688" y="1600200"/>
            <a:ext cx="7346624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38598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2800" dirty="0" smtClean="0"/>
              <a:t>Y</a:t>
            </a:r>
            <a:r>
              <a:rPr lang="fa-IR" sz="2800" dirty="0" smtClean="0"/>
              <a:t>تغییر مکان در جهت </a:t>
            </a:r>
            <a:endParaRPr lang="en-US" sz="2800" dirty="0"/>
          </a:p>
        </p:txBody>
      </p:sp>
      <p:pic>
        <p:nvPicPr>
          <p:cNvPr id="115713" name="Picture 1" descr="C:\Documents and Settings\ali\Desktop\azadeh khoshravi\New Folder (2)\5-3-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19200"/>
            <a:ext cx="4065186" cy="2514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2" descr="C:\Documents and Settings\ali\Desktop\azadeh khoshravi\New Folder (2)\5-3-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219200"/>
            <a:ext cx="4048760" cy="2514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noFill/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5" name="Chart 4"/>
          <p:cNvGraphicFramePr/>
          <p:nvPr/>
        </p:nvGraphicFramePr>
        <p:xfrm>
          <a:off x="4648200" y="3886200"/>
          <a:ext cx="40386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70689" name="Picture 1" descr="C:\Documents and Settings\ali\Desktop\azadeh khoshravi\New Folder (2)\5-3-2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0" y="3962400"/>
            <a:ext cx="3352800" cy="22996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869548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2800" dirty="0" smtClean="0"/>
              <a:t>Z</a:t>
            </a:r>
            <a:r>
              <a:rPr lang="fa-IR" sz="2800" dirty="0" smtClean="0"/>
              <a:t>تغییر مکان در جهت </a:t>
            </a:r>
            <a:endParaRPr lang="en-US" sz="2800" dirty="0"/>
          </a:p>
        </p:txBody>
      </p:sp>
      <p:pic>
        <p:nvPicPr>
          <p:cNvPr id="114689" name="Picture 1" descr="C:\Documents and Settings\ali\Desktop\azadeh khoshravi\New Folder (2)\5-3-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19200"/>
            <a:ext cx="4053841" cy="2514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2" descr="C:\Documents and Settings\ali\Desktop\azadeh khoshravi\New Folder (2)\5-3-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219200"/>
            <a:ext cx="4040597" cy="2514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noFill/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5" name="Chart 4"/>
          <p:cNvGraphicFramePr/>
          <p:nvPr/>
        </p:nvGraphicFramePr>
        <p:xfrm>
          <a:off x="4343400" y="3886200"/>
          <a:ext cx="4343400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68641" name="Picture 1" descr="C:\Documents and Settings\ali\Desktop\azadeh khoshravi\New Folder (2)\5-3-2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0" y="3886200"/>
            <a:ext cx="1600200" cy="26356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595477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</Words>
  <Application>Microsoft Office PowerPoint</Application>
  <PresentationFormat>On-screen Show (4:3)</PresentationFormat>
  <Paragraphs>14</Paragraphs>
  <Slides>11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Office Theme</vt:lpstr>
      <vt:lpstr>Macro-Enabled Template</vt:lpstr>
      <vt:lpstr>Video Clip</vt:lpstr>
      <vt:lpstr>PowerPoint Presentation</vt:lpstr>
      <vt:lpstr>PowerPoint Presentation</vt:lpstr>
      <vt:lpstr>PowerPoint Presentation</vt:lpstr>
      <vt:lpstr>تنش ون مایزز</vt:lpstr>
      <vt:lpstr>PowerPoint Presentation</vt:lpstr>
      <vt:lpstr>PowerPoint Presentation</vt:lpstr>
      <vt:lpstr>ZYتنش برشی </vt:lpstr>
      <vt:lpstr>Yتغییر مکان در جهت </vt:lpstr>
      <vt:lpstr>Zتغییر مکان در جهت </vt:lpstr>
      <vt:lpstr>Z کرنش در جهت </vt:lpstr>
      <vt:lpstr>تأثیر نیروهای تکیه گاهی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 hatami</dc:creator>
  <cp:lastModifiedBy>hossein hatami</cp:lastModifiedBy>
  <cp:revision>1</cp:revision>
  <dcterms:created xsi:type="dcterms:W3CDTF">2015-04-05T04:49:04Z</dcterms:created>
  <dcterms:modified xsi:type="dcterms:W3CDTF">2015-04-05T04:49:17Z</dcterms:modified>
</cp:coreProperties>
</file>