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8987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8550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8061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4890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89164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7134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2342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32603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6010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8238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3976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7098E-833D-4162-A974-0533604516FB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A7F27-C652-491F-AC72-7A8B8F13D5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662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9325"/>
            <a:ext cx="9144000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74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604838" y="322263"/>
            <a:ext cx="8229600" cy="503237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جابجايي در جهت </a:t>
            </a:r>
            <a:r>
              <a:rPr lang="en-US" altLang="fa-IR" sz="2800" b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fa-IR" altLang="fa-IR" sz="2800" b="1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450" y="928688"/>
            <a:ext cx="7342188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482" name="Object 5"/>
          <p:cNvGraphicFramePr>
            <a:graphicFrameLocks noChangeAspect="1"/>
          </p:cNvGraphicFramePr>
          <p:nvPr/>
        </p:nvGraphicFramePr>
        <p:xfrm>
          <a:off x="4303713" y="4348163"/>
          <a:ext cx="4491037" cy="241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4" imgW="3035160" imgH="1625400" progId="Equation.3">
                  <p:embed/>
                </p:oleObj>
              </mc:Choice>
              <mc:Fallback>
                <p:oleObj name="Equation" r:id="rId4" imgW="3035160" imgH="1625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3713" y="4348163"/>
                        <a:ext cx="4491037" cy="241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95275" y="4208463"/>
            <a:ext cx="36179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fa-IR" sz="1200"/>
          </a:p>
          <a:p>
            <a:r>
              <a:rPr lang="en-US" altLang="fa-IR" sz="1200"/>
              <a:t>  Part Instance     Node ID        Elements           U, U2</a:t>
            </a:r>
          </a:p>
          <a:p>
            <a:r>
              <a:rPr lang="en-US" altLang="fa-IR" sz="1200"/>
              <a:t>------------------------------------------------------------</a:t>
            </a:r>
          </a:p>
          <a:p>
            <a:r>
              <a:rPr lang="en-US" altLang="fa-IR" sz="1200"/>
              <a:t>    PART-1-1           3          Elem-1    -494.832E-06</a:t>
            </a:r>
            <a:endParaRPr lang="fa-IR" altLang="fa-IR" sz="1200">
              <a:ea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1404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itle 1"/>
          <p:cNvSpPr>
            <a:spLocks noGrp="1"/>
          </p:cNvSpPr>
          <p:nvPr>
            <p:ph type="title"/>
          </p:nvPr>
        </p:nvSpPr>
        <p:spPr>
          <a:xfrm>
            <a:off x="914400" y="585788"/>
            <a:ext cx="7872413" cy="476250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محاسبه عكس العمل تكيه گاه</a:t>
            </a:r>
          </a:p>
        </p:txBody>
      </p:sp>
      <p:pic>
        <p:nvPicPr>
          <p:cNvPr id="1536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213" y="1303338"/>
            <a:ext cx="96996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62" name="Object 3"/>
          <p:cNvGraphicFramePr>
            <a:graphicFrameLocks noChangeAspect="1"/>
          </p:cNvGraphicFramePr>
          <p:nvPr/>
        </p:nvGraphicFramePr>
        <p:xfrm>
          <a:off x="647700" y="1179513"/>
          <a:ext cx="5157788" cy="197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3670200" imgH="1396800" progId="Equation.3">
                  <p:embed/>
                </p:oleObj>
              </mc:Choice>
              <mc:Fallback>
                <p:oleObj name="Equation" r:id="rId4" imgW="3670200" imgH="139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1179513"/>
                        <a:ext cx="5157788" cy="197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3" name="Object 10"/>
          <p:cNvGraphicFramePr>
            <a:graphicFrameLocks noChangeAspect="1"/>
          </p:cNvGraphicFramePr>
          <p:nvPr/>
        </p:nvGraphicFramePr>
        <p:xfrm>
          <a:off x="557213" y="3679825"/>
          <a:ext cx="1717675" cy="253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1155600" imgH="1701720" progId="Equation.3">
                  <p:embed/>
                </p:oleObj>
              </mc:Choice>
              <mc:Fallback>
                <p:oleObj name="Equation" r:id="rId6" imgW="1155600" imgH="1701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" y="3679825"/>
                        <a:ext cx="1717675" cy="2535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6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863" y="3041650"/>
            <a:ext cx="4330700" cy="326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58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12"/>
          <p:cNvGraphicFramePr>
            <a:graphicFrameLocks noChangeAspect="1"/>
          </p:cNvGraphicFramePr>
          <p:nvPr/>
        </p:nvGraphicFramePr>
        <p:xfrm>
          <a:off x="417513" y="2517775"/>
          <a:ext cx="6596062" cy="257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3517560" imgH="1371600" progId="Equation.3">
                  <p:embed/>
                </p:oleObj>
              </mc:Choice>
              <mc:Fallback>
                <p:oleObj name="Equation" r:id="rId3" imgW="3517560" imgH="1371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513" y="2517775"/>
                        <a:ext cx="6596062" cy="2578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5"/>
          <p:cNvGraphicFramePr>
            <a:graphicFrameLocks noChangeAspect="1"/>
          </p:cNvGraphicFramePr>
          <p:nvPr/>
        </p:nvGraphicFramePr>
        <p:xfrm>
          <a:off x="457200" y="5672138"/>
          <a:ext cx="26416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1663560" imgH="634680" progId="Equation.3">
                  <p:embed/>
                </p:oleObj>
              </mc:Choice>
              <mc:Fallback>
                <p:oleObj name="Equation" r:id="rId5" imgW="166356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672138"/>
                        <a:ext cx="2641600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6"/>
          <p:cNvGraphicFramePr>
            <a:graphicFrameLocks noChangeAspect="1"/>
          </p:cNvGraphicFramePr>
          <p:nvPr/>
        </p:nvGraphicFramePr>
        <p:xfrm>
          <a:off x="412750" y="4879975"/>
          <a:ext cx="2817813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7" imgW="1562040" imgH="393480" progId="Equation.3">
                  <p:embed/>
                </p:oleObj>
              </mc:Choice>
              <mc:Fallback>
                <p:oleObj name="Equation" r:id="rId7" imgW="1562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" y="4879975"/>
                        <a:ext cx="2817813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1060450"/>
            <a:ext cx="3514725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4"/>
          <p:cNvGraphicFramePr>
            <a:graphicFrameLocks noChangeAspect="1"/>
          </p:cNvGraphicFramePr>
          <p:nvPr/>
        </p:nvGraphicFramePr>
        <p:xfrm>
          <a:off x="3763963" y="825500"/>
          <a:ext cx="992187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596880" imgH="634680" progId="Equation.3">
                  <p:embed/>
                </p:oleObj>
              </mc:Choice>
              <mc:Fallback>
                <p:oleObj name="Equation" r:id="rId3" imgW="59688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3963" y="825500"/>
                        <a:ext cx="992187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5"/>
          <p:cNvGraphicFramePr>
            <a:graphicFrameLocks noChangeAspect="1"/>
          </p:cNvGraphicFramePr>
          <p:nvPr/>
        </p:nvGraphicFramePr>
        <p:xfrm>
          <a:off x="123825" y="1978025"/>
          <a:ext cx="8799513" cy="426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5638680" imgH="2717640" progId="Equation.3">
                  <p:embed/>
                </p:oleObj>
              </mc:Choice>
              <mc:Fallback>
                <p:oleObj name="Equation" r:id="rId5" imgW="5638680" imgH="2717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" y="1978025"/>
                        <a:ext cx="8799513" cy="426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123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Content Placeholder 2"/>
          <p:cNvSpPr txBox="1">
            <a:spLocks/>
          </p:cNvSpPr>
          <p:nvPr/>
        </p:nvSpPr>
        <p:spPr bwMode="auto">
          <a:xfrm>
            <a:off x="66675" y="1087438"/>
            <a:ext cx="2339975" cy="577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fa-IR" sz="1800">
                <a:latin typeface="GreekC" pitchFamily="2" charset="0"/>
                <a:ea typeface="GreekC" pitchFamily="2" charset="0"/>
                <a:cs typeface="GreekC" pitchFamily="2" charset="0"/>
              </a:rPr>
              <a:t>E=207</a:t>
            </a:r>
            <a:r>
              <a:rPr lang="en-US" altLang="fa-IR" sz="1800">
                <a:cs typeface="Times New Roman" pitchFamily="18" charset="0"/>
              </a:rPr>
              <a:t>e</a:t>
            </a:r>
            <a:r>
              <a:rPr lang="en-US" altLang="fa-IR" sz="1800">
                <a:latin typeface="GreekC" pitchFamily="2" charset="0"/>
                <a:ea typeface="GreekC" pitchFamily="2" charset="0"/>
                <a:cs typeface="GreekC" pitchFamily="2" charset="0"/>
              </a:rPr>
              <a:t>9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fa-IR" sz="1800">
                <a:latin typeface="GreekC" pitchFamily="2" charset="0"/>
                <a:ea typeface="GreekC" pitchFamily="2" charset="0"/>
                <a:cs typeface="GreekC" pitchFamily="2" charset="0"/>
              </a:rPr>
              <a:t>q=0.3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fa-IR" sz="1800">
                <a:cs typeface="Times New Roman" pitchFamily="18" charset="0"/>
              </a:rPr>
              <a:t>L1= 0.5m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US" altLang="fa-IR" sz="1800">
                <a:cs typeface="Times New Roman" pitchFamily="18" charset="0"/>
              </a:rPr>
              <a:t>L2= 0.5m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en-US" altLang="fa-IR" sz="18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fa-IR" sz="1800">
                <a:cs typeface="Times New Roman" pitchFamily="18" charset="0"/>
              </a:rPr>
              <a:t>d2= 10mm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fa-IR" sz="1800">
                <a:cs typeface="Times New Roman" pitchFamily="18" charset="0"/>
              </a:rPr>
              <a:t>A2=78.540 mm</a:t>
            </a:r>
            <a:r>
              <a:rPr lang="en-US" altLang="fa-IR" sz="1800" baseline="30000">
                <a:cs typeface="Times New Roman" pitchFamily="18" charset="0"/>
              </a:rPr>
              <a:t>2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fa-IR" sz="1800">
                <a:cs typeface="Times New Roman" pitchFamily="18" charset="0"/>
              </a:rPr>
              <a:t>I2=490.87mm</a:t>
            </a:r>
            <a:r>
              <a:rPr lang="en-US" altLang="fa-IR" sz="1800" baseline="30000">
                <a:cs typeface="Times New Roman" pitchFamily="18" charset="0"/>
              </a:rPr>
              <a:t>4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US" altLang="fa-IR" sz="1800">
                <a:cs typeface="Times New Roman" pitchFamily="18" charset="0"/>
              </a:rPr>
              <a:t>E2A2=16.25e6   N</a:t>
            </a:r>
            <a:endParaRPr lang="en-US" altLang="fa-IR" sz="1800" baseline="300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en-US" altLang="fa-IR" sz="1800" baseline="300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fa-IR" sz="1800">
                <a:cs typeface="Times New Roman" pitchFamily="18" charset="0"/>
              </a:rPr>
              <a:t>(a=0.02m,b=0.04m)</a:t>
            </a:r>
            <a:endParaRPr lang="en-US" altLang="fa-IR" sz="1800" baseline="300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US" altLang="fa-IR" sz="1800">
                <a:cs typeface="Times New Roman" pitchFamily="18" charset="0"/>
              </a:rPr>
              <a:t>P=1000N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endParaRPr lang="en-US" altLang="fa-IR" sz="18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US" altLang="fa-IR" sz="1800">
                <a:cs typeface="Times New Roman" pitchFamily="18" charset="0"/>
              </a:rPr>
              <a:t>A1=0.0008    m</a:t>
            </a:r>
            <a:r>
              <a:rPr lang="en-US" altLang="fa-IR" sz="1800" baseline="30000">
                <a:cs typeface="Times New Roman" pitchFamily="18" charset="0"/>
              </a:rPr>
              <a:t>2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US" altLang="fa-IR" sz="1800">
                <a:cs typeface="Times New Roman" pitchFamily="18" charset="0"/>
              </a:rPr>
              <a:t>I1=10.7e-8    m</a:t>
            </a:r>
            <a:r>
              <a:rPr lang="en-US" altLang="fa-IR" sz="1800" baseline="30000">
                <a:cs typeface="Times New Roman" pitchFamily="18" charset="0"/>
              </a:rPr>
              <a:t>4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US" altLang="fa-IR" sz="1800">
                <a:cs typeface="Times New Roman" pitchFamily="18" charset="0"/>
              </a:rPr>
              <a:t>E1I1=22080</a:t>
            </a: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US" altLang="fa-IR" sz="1800">
                <a:cs typeface="Times New Roman" pitchFamily="18" charset="0"/>
              </a:rPr>
              <a:t>E1A1=16.56e7   N</a:t>
            </a:r>
            <a:endParaRPr lang="en-US" altLang="fa-IR" sz="1800" baseline="300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endParaRPr lang="en-US" altLang="fa-IR" sz="1800" baseline="300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endParaRPr lang="en-US" altLang="fa-IR" sz="1800" baseline="300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</a:pPr>
            <a:endParaRPr lang="en-US" altLang="fa-IR" sz="1800" baseline="300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en-US" altLang="fa-IR" sz="1800" baseline="300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en-US" altLang="fa-IR" sz="1800" baseline="300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en-US" altLang="fa-IR" sz="18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en-US" altLang="fa-IR" sz="18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en-US" altLang="fa-IR" sz="1800"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en-US" altLang="fa-IR" sz="1800">
              <a:cs typeface="Times New Roman" pitchFamily="18" charset="0"/>
            </a:endParaRPr>
          </a:p>
        </p:txBody>
      </p:sp>
      <p:pic>
        <p:nvPicPr>
          <p:cNvPr id="5837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2025" y="1370013"/>
            <a:ext cx="6650038" cy="5013325"/>
          </a:xfrm>
          <a:noFill/>
        </p:spPr>
      </p:pic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63" y="3921125"/>
            <a:ext cx="925512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997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0125"/>
            <a:ext cx="9144000" cy="5857875"/>
          </a:xfrm>
          <a:noFill/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1055688" y="434975"/>
            <a:ext cx="78724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r" rtl="1" eaLnBrk="1" hangingPunct="1">
              <a:defRPr/>
            </a:pPr>
            <a:r>
              <a:rPr lang="fa-IR" sz="2800" b="1" dirty="0">
                <a:solidFill>
                  <a:schemeClr val="tx2"/>
                </a:solidFill>
                <a:latin typeface="+mj-lt"/>
                <a:ea typeface="+mj-ea"/>
                <a:cs typeface="Zar" pitchFamily="2" charset="-78"/>
              </a:rPr>
              <a:t>تنش</a:t>
            </a:r>
          </a:p>
        </p:txBody>
      </p:sp>
    </p:spTree>
    <p:extLst>
      <p:ext uri="{BB962C8B-B14F-4D97-AF65-F5344CB8AC3E}">
        <p14:creationId xmlns:p14="http://schemas.microsoft.com/office/powerpoint/2010/main" val="213468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604838" y="322263"/>
            <a:ext cx="8229600" cy="503237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تكيه گاه</a:t>
            </a:r>
          </a:p>
        </p:txBody>
      </p:sp>
      <p:pic>
        <p:nvPicPr>
          <p:cNvPr id="18436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175" y="996950"/>
            <a:ext cx="9147175" cy="5861050"/>
          </a:xfrm>
          <a:noFill/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3392488"/>
            <a:ext cx="337343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8"/>
          <p:cNvSpPr>
            <a:spLocks noChangeArrowheads="1"/>
          </p:cNvSpPr>
          <p:nvPr/>
        </p:nvSpPr>
        <p:spPr bwMode="auto">
          <a:xfrm>
            <a:off x="1022350" y="5178425"/>
            <a:ext cx="45720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fa-IR"/>
          </a:p>
          <a:p>
            <a:r>
              <a:rPr lang="en-US" altLang="fa-IR"/>
              <a:t>  </a:t>
            </a:r>
            <a:r>
              <a:rPr lang="en-US" altLang="fa-IR" sz="1400"/>
              <a:t>Part Instance     Node ID        Elements   RF, Magnitude</a:t>
            </a:r>
          </a:p>
          <a:p>
            <a:r>
              <a:rPr lang="en-US" altLang="fa-IR" sz="1400"/>
              <a:t>------------------------------------------------------------</a:t>
            </a:r>
          </a:p>
          <a:p>
            <a:r>
              <a:rPr lang="en-US" altLang="fa-IR" sz="1400"/>
              <a:t>    PART-1-1           1          Elem-1          577.35</a:t>
            </a:r>
          </a:p>
          <a:p>
            <a:r>
              <a:rPr lang="en-US" altLang="fa-IR" sz="1400"/>
              <a:t>    PART-1-1           4          Elem-1          577.35</a:t>
            </a:r>
            <a:endParaRPr lang="fa-IR" altLang="fa-IR" sz="1400">
              <a:ea typeface="Majalla UI"/>
            </a:endParaRPr>
          </a:p>
        </p:txBody>
      </p:sp>
      <p:graphicFrame>
        <p:nvGraphicFramePr>
          <p:cNvPr id="18434" name="Object 3"/>
          <p:cNvGraphicFramePr>
            <a:graphicFrameLocks noChangeAspect="1"/>
          </p:cNvGraphicFramePr>
          <p:nvPr/>
        </p:nvGraphicFramePr>
        <p:xfrm>
          <a:off x="5338763" y="6002338"/>
          <a:ext cx="3805237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5" imgW="3213000" imgH="482400" progId="Equation.3">
                  <p:embed/>
                </p:oleObj>
              </mc:Choice>
              <mc:Fallback>
                <p:oleObj name="Equation" r:id="rId5" imgW="321300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8763" y="6002338"/>
                        <a:ext cx="3805237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954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9144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itle 1"/>
          <p:cNvSpPr>
            <a:spLocks noGrp="1"/>
          </p:cNvSpPr>
          <p:nvPr>
            <p:ph type="title"/>
          </p:nvPr>
        </p:nvSpPr>
        <p:spPr>
          <a:xfrm>
            <a:off x="604838" y="322263"/>
            <a:ext cx="8229600" cy="503237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تكيه گاه</a:t>
            </a:r>
          </a:p>
        </p:txBody>
      </p:sp>
      <p:graphicFrame>
        <p:nvGraphicFramePr>
          <p:cNvPr id="19458" name="Object 6"/>
          <p:cNvGraphicFramePr>
            <a:graphicFrameLocks noChangeAspect="1"/>
          </p:cNvGraphicFramePr>
          <p:nvPr/>
        </p:nvGraphicFramePr>
        <p:xfrm>
          <a:off x="565150" y="4516438"/>
          <a:ext cx="45180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2705040" imgH="393480" progId="Equation.3">
                  <p:embed/>
                </p:oleObj>
              </mc:Choice>
              <mc:Fallback>
                <p:oleObj name="Equation" r:id="rId4" imgW="2705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" y="4516438"/>
                        <a:ext cx="451802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827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0125"/>
            <a:ext cx="9144000" cy="5857875"/>
          </a:xfrm>
          <a:noFill/>
        </p:spPr>
      </p:pic>
      <p:sp>
        <p:nvSpPr>
          <p:cNvPr id="60419" name="Title 1"/>
          <p:cNvSpPr>
            <a:spLocks noGrp="1"/>
          </p:cNvSpPr>
          <p:nvPr>
            <p:ph type="title"/>
          </p:nvPr>
        </p:nvSpPr>
        <p:spPr>
          <a:xfrm>
            <a:off x="604838" y="322263"/>
            <a:ext cx="8229600" cy="503237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جابجايي كل</a:t>
            </a: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333875"/>
            <a:ext cx="394017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51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Microsoft Office PowerPoint</Application>
  <PresentationFormat>On-screen Show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Microsoft Equation 3.0</vt:lpstr>
      <vt:lpstr>PowerPoint Presentation</vt:lpstr>
      <vt:lpstr>محاسبه عكس العمل تكيه گاه</vt:lpstr>
      <vt:lpstr>PowerPoint Presentation</vt:lpstr>
      <vt:lpstr>PowerPoint Presentation</vt:lpstr>
      <vt:lpstr>PowerPoint Presentation</vt:lpstr>
      <vt:lpstr>PowerPoint Presentation</vt:lpstr>
      <vt:lpstr>عكس العمل تكيه گاه</vt:lpstr>
      <vt:lpstr>عكس العمل تكيه گاه</vt:lpstr>
      <vt:lpstr>جابجايي كل</vt:lpstr>
      <vt:lpstr>جابجايي در جهت y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2015-05-04T08:48:56Z</dcterms:created>
  <dcterms:modified xsi:type="dcterms:W3CDTF">2015-05-04T08:49:11Z</dcterms:modified>
</cp:coreProperties>
</file>