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3686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1054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4266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455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73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8474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1367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0546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68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516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349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084BB-236D-44A3-B1EF-A0ED5C4F65C1}" type="datetimeFigureOut">
              <a:rPr lang="fa-IR" smtClean="0"/>
              <a:t>07/16/1436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F01D6-E799-49B4-991B-58920B8A4FA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2305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3" Type="http://schemas.openxmlformats.org/officeDocument/2006/relationships/image" Target="../media/image8.png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10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9.png"/><Relationship Id="rId9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913"/>
            <a:ext cx="9156700" cy="64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35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9144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itle 1"/>
          <p:cNvSpPr>
            <a:spLocks noGrp="1"/>
          </p:cNvSpPr>
          <p:nvPr>
            <p:ph type="title"/>
          </p:nvPr>
        </p:nvSpPr>
        <p:spPr>
          <a:xfrm>
            <a:off x="465138" y="409575"/>
            <a:ext cx="8229600" cy="452438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جابجايي در فقطه</a:t>
            </a:r>
            <a:r>
              <a:rPr lang="en-US" altLang="fa-IR" sz="2800" b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fa-IR" altLang="fa-IR" sz="2800" b="1" smtClean="0">
                <a:cs typeface="Zar" pitchFamily="2" charset="-78"/>
              </a:rPr>
              <a:t> در جهت</a:t>
            </a:r>
            <a:r>
              <a:rPr lang="en-US" altLang="fa-IR" sz="2800" b="1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fa-IR" altLang="fa-IR" sz="2800" b="1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4278313" y="6027738"/>
          <a:ext cx="47371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3695400" imgH="647640" progId="Equation.3">
                  <p:embed/>
                </p:oleObj>
              </mc:Choice>
              <mc:Fallback>
                <p:oleObj name="Equation" r:id="rId4" imgW="3695400" imgH="647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8313" y="6027738"/>
                        <a:ext cx="47371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031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727075"/>
            <a:ext cx="4787900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itle 1"/>
          <p:cNvSpPr>
            <a:spLocks noGrp="1"/>
          </p:cNvSpPr>
          <p:nvPr>
            <p:ph type="title"/>
          </p:nvPr>
        </p:nvSpPr>
        <p:spPr>
          <a:xfrm>
            <a:off x="914400" y="585788"/>
            <a:ext cx="7872413" cy="476250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تكيه گاه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182563" y="4125913"/>
          <a:ext cx="8691562" cy="248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4635360" imgH="1320480" progId="Equation.3">
                  <p:embed/>
                </p:oleObj>
              </mc:Choice>
              <mc:Fallback>
                <p:oleObj name="Equation" r:id="rId4" imgW="4635360" imgH="1320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3" y="4125913"/>
                        <a:ext cx="8691562" cy="2481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059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452438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نيرو در عضوها</a:t>
            </a:r>
          </a:p>
        </p:txBody>
      </p:sp>
      <p:pic>
        <p:nvPicPr>
          <p:cNvPr id="41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25" y="939800"/>
            <a:ext cx="1776413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755900"/>
            <a:ext cx="19589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288" y="4933950"/>
            <a:ext cx="2363787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0" y="1130300"/>
          <a:ext cx="3833813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6" imgW="2044440" imgH="711000" progId="Equation.3">
                  <p:embed/>
                </p:oleObj>
              </mc:Choice>
              <mc:Fallback>
                <p:oleObj name="Equation" r:id="rId6" imgW="204444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30300"/>
                        <a:ext cx="3833813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11"/>
          <p:cNvGraphicFramePr>
            <a:graphicFrameLocks noChangeAspect="1"/>
          </p:cNvGraphicFramePr>
          <p:nvPr/>
        </p:nvGraphicFramePr>
        <p:xfrm>
          <a:off x="0" y="2743200"/>
          <a:ext cx="329088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8" imgW="1536480" imgH="482400" progId="Equation.3">
                  <p:embed/>
                </p:oleObj>
              </mc:Choice>
              <mc:Fallback>
                <p:oleObj name="Equation" r:id="rId8" imgW="153648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743200"/>
                        <a:ext cx="3290888" cy="103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12"/>
          <p:cNvGraphicFramePr>
            <a:graphicFrameLocks noChangeAspect="1"/>
          </p:cNvGraphicFramePr>
          <p:nvPr/>
        </p:nvGraphicFramePr>
        <p:xfrm>
          <a:off x="0" y="4581525"/>
          <a:ext cx="4048125" cy="205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10" imgW="2158920" imgH="1091880" progId="Equation.3">
                  <p:embed/>
                </p:oleObj>
              </mc:Choice>
              <mc:Fallback>
                <p:oleObj name="Equation" r:id="rId10" imgW="2158920" imgH="1091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81525"/>
                        <a:ext cx="4048125" cy="2052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13"/>
          <p:cNvGraphicFramePr>
            <a:graphicFrameLocks noChangeAspect="1"/>
          </p:cNvGraphicFramePr>
          <p:nvPr/>
        </p:nvGraphicFramePr>
        <p:xfrm>
          <a:off x="7054850" y="1757363"/>
          <a:ext cx="1238250" cy="381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2" imgW="660240" imgH="2031840" progId="Equation.3">
                  <p:embed/>
                </p:oleObj>
              </mc:Choice>
              <mc:Fallback>
                <p:oleObj name="Equation" r:id="rId12" imgW="660240" imgH="2031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4850" y="1757363"/>
                        <a:ext cx="1238250" cy="3817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051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itle 1"/>
          <p:cNvSpPr>
            <a:spLocks noGrp="1"/>
          </p:cNvSpPr>
          <p:nvPr>
            <p:ph type="title"/>
          </p:nvPr>
        </p:nvSpPr>
        <p:spPr>
          <a:xfrm>
            <a:off x="357188" y="704850"/>
            <a:ext cx="8229600" cy="452438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جابجايي در فقطه </a:t>
            </a:r>
            <a:r>
              <a:rPr lang="en-US" altLang="fa-IR" sz="2800" b="1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fa-IR" altLang="fa-IR" sz="2800" b="1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11113" y="2822575"/>
          <a:ext cx="9132887" cy="310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7124400" imgH="2412720" progId="Equation.3">
                  <p:embed/>
                </p:oleObj>
              </mc:Choice>
              <mc:Fallback>
                <p:oleObj name="Equation" r:id="rId3" imgW="7124400" imgH="241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3" y="2822575"/>
                        <a:ext cx="9132887" cy="310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6"/>
          <p:cNvGraphicFramePr>
            <a:graphicFrameLocks noChangeAspect="1"/>
          </p:cNvGraphicFramePr>
          <p:nvPr/>
        </p:nvGraphicFramePr>
        <p:xfrm>
          <a:off x="2189163" y="1428750"/>
          <a:ext cx="2571750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1663560" imgH="660240" progId="Equation.3">
                  <p:embed/>
                </p:oleObj>
              </mc:Choice>
              <mc:Fallback>
                <p:oleObj name="Equation" r:id="rId5" imgW="166356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9163" y="1428750"/>
                        <a:ext cx="2571750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1820863" y="5114925"/>
            <a:ext cx="1266825" cy="5445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52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1144588"/>
            <a:ext cx="6772275" cy="47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271463" y="1527175"/>
            <a:ext cx="2286000" cy="38449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E=207</a:t>
            </a: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9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GreekC" pitchFamily="2" charset="0"/>
                <a:ea typeface="GreekC" pitchFamily="2" charset="0"/>
                <a:cs typeface="GreekC" pitchFamily="2" charset="0"/>
              </a:rPr>
              <a:t>q=0.3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l= 0.5m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P1 =500N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P2= 500N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A=0.000314 m</a:t>
            </a:r>
            <a:r>
              <a:rPr lang="en-US" altLang="fa-IR" sz="1800" baseline="3000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fa-IR" sz="1800" baseline="30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d= 20mm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fa-IR" sz="1800" smtClean="0">
                <a:latin typeface="Times New Roman" pitchFamily="18" charset="0"/>
                <a:cs typeface="Times New Roman" pitchFamily="18" charset="0"/>
              </a:rPr>
              <a:t>EA=6.5e7  N</a:t>
            </a:r>
            <a:endParaRPr lang="en-US" altLang="fa-IR" sz="1800" baseline="30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fa-IR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80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0125"/>
            <a:ext cx="9144000" cy="5857875"/>
          </a:xfrm>
          <a:noFill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6588"/>
            <a:ext cx="3587750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Title 1"/>
          <p:cNvSpPr>
            <a:spLocks noGrp="1"/>
          </p:cNvSpPr>
          <p:nvPr>
            <p:ph type="title"/>
          </p:nvPr>
        </p:nvSpPr>
        <p:spPr>
          <a:xfrm>
            <a:off x="1035050" y="423863"/>
            <a:ext cx="7872413" cy="476250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عكس العمل تكيه گاه</a:t>
            </a:r>
          </a:p>
        </p:txBody>
      </p:sp>
    </p:spTree>
    <p:extLst>
      <p:ext uri="{BB962C8B-B14F-4D97-AF65-F5344CB8AC3E}">
        <p14:creationId xmlns:p14="http://schemas.microsoft.com/office/powerpoint/2010/main" val="22826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452438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نيرو در عضوها</a:t>
            </a:r>
          </a:p>
        </p:txBody>
      </p:sp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3" y="1163638"/>
            <a:ext cx="8466137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56088"/>
            <a:ext cx="3873500" cy="260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66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Content Placeholder 2"/>
          <p:cNvSpPr>
            <a:spLocks noGrp="1"/>
          </p:cNvSpPr>
          <p:nvPr>
            <p:ph idx="1"/>
          </p:nvPr>
        </p:nvSpPr>
        <p:spPr>
          <a:xfrm>
            <a:off x="4727575" y="798513"/>
            <a:ext cx="3862388" cy="32829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Part Instance  Element ID        Type        Node  NFORC2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-----------------------------------------------------------------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1        T2D2               1           -500.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1        T2D2               2            500.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2        T2D2               1              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2        T2D2               2              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3        T2D2               1           -250.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3        T2D2               2            250.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4        T2D2               1              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4        T2D2               2              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6        T2D2               1           -500.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6        T2D2               2            500.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5        T2D2               1           -750.</a:t>
            </a:r>
          </a:p>
          <a:p>
            <a:pPr>
              <a:buFont typeface="Wingdings 2" pitchFamily="18" charset="2"/>
              <a:buNone/>
            </a:pPr>
            <a:r>
              <a:rPr lang="fr-FR" altLang="fa-IR" sz="1200" smtClean="0">
                <a:latin typeface="Times New Roman" pitchFamily="18" charset="0"/>
                <a:cs typeface="Times New Roman" pitchFamily="18" charset="0"/>
              </a:rPr>
              <a:t>    PART-1-1           5        T2D2               2            750.</a:t>
            </a:r>
            <a:endParaRPr lang="fa-IR" altLang="fa-IR" sz="1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79388" y="852488"/>
            <a:ext cx="54451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a-IR" sz="1200"/>
          </a:p>
          <a:p>
            <a:r>
              <a:rPr lang="fr-FR" altLang="fa-IR" sz="1200"/>
              <a:t>  Part Instance  Element ID        Type     Node  NFORC1</a:t>
            </a:r>
          </a:p>
          <a:p>
            <a:r>
              <a:rPr lang="fr-FR" altLang="fa-IR" sz="1200"/>
              <a:t>-------------------------------------------------------------------------</a:t>
            </a:r>
          </a:p>
          <a:p>
            <a:r>
              <a:rPr lang="fr-FR" altLang="fa-IR" sz="1200"/>
              <a:t>    PART-1-1           1        T2D2               1              0.</a:t>
            </a:r>
          </a:p>
          <a:p>
            <a:r>
              <a:rPr lang="fr-FR" altLang="fa-IR" sz="1200"/>
              <a:t>    PART-1-1           1        T2D2               2              0.</a:t>
            </a:r>
          </a:p>
          <a:p>
            <a:r>
              <a:rPr lang="fr-FR" altLang="fa-IR" sz="1200"/>
              <a:t>    PART-1-1           2        T2D2               1        -866.025</a:t>
            </a:r>
          </a:p>
          <a:p>
            <a:r>
              <a:rPr lang="fr-FR" altLang="fa-IR" sz="1200"/>
              <a:t>    PART-1-1           2        T2D2               2         866.025</a:t>
            </a:r>
          </a:p>
          <a:p>
            <a:r>
              <a:rPr lang="fr-FR" altLang="fa-IR" sz="1200"/>
              <a:t>    PART-1-1           3        T2D2               1        -433.013</a:t>
            </a:r>
          </a:p>
          <a:p>
            <a:r>
              <a:rPr lang="fr-FR" altLang="fa-IR" sz="1200"/>
              <a:t>    PART-1-1           3        T2D2               2         433.013</a:t>
            </a:r>
          </a:p>
          <a:p>
            <a:r>
              <a:rPr lang="fr-FR" altLang="fa-IR" sz="1200"/>
              <a:t>    PART-1-1           4        T2D2               1        -866.025</a:t>
            </a:r>
          </a:p>
          <a:p>
            <a:r>
              <a:rPr lang="fr-FR" altLang="fa-IR" sz="1200"/>
              <a:t>    PART-1-1           4        T2D2               2         866.025</a:t>
            </a:r>
          </a:p>
          <a:p>
            <a:r>
              <a:rPr lang="fr-FR" altLang="fa-IR" sz="1200"/>
              <a:t>    PART-1-1           5        T2D2               1     1.29904E+03</a:t>
            </a:r>
          </a:p>
          <a:p>
            <a:r>
              <a:rPr lang="fr-FR" altLang="fa-IR" sz="1200"/>
              <a:t>    PART-1-1           5        T2D2               2    -1.29904E+03</a:t>
            </a:r>
          </a:p>
          <a:p>
            <a:r>
              <a:rPr lang="fr-FR" altLang="fa-IR" sz="1200"/>
              <a:t>    PART-1-1           6        T2D2               1         866.025</a:t>
            </a:r>
          </a:p>
          <a:p>
            <a:r>
              <a:rPr lang="fr-FR" altLang="fa-IR" sz="1200"/>
              <a:t>    PART-1-1           6        T2D2               2        -866.025</a:t>
            </a:r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/>
        </p:nvGraphicFramePr>
        <p:xfrm>
          <a:off x="282575" y="3875088"/>
          <a:ext cx="4330700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3060360" imgH="774360" progId="Equation.3">
                  <p:embed/>
                </p:oleObj>
              </mc:Choice>
              <mc:Fallback>
                <p:oleObj name="Equation" r:id="rId3" imgW="3060360" imgH="774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" y="3875088"/>
                        <a:ext cx="4330700" cy="1100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11"/>
          <p:cNvGraphicFramePr>
            <a:graphicFrameLocks noChangeAspect="1"/>
          </p:cNvGraphicFramePr>
          <p:nvPr/>
        </p:nvGraphicFramePr>
        <p:xfrm>
          <a:off x="282575" y="4741863"/>
          <a:ext cx="5065713" cy="172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3288960" imgH="1117440" progId="Equation.3">
                  <p:embed/>
                </p:oleObj>
              </mc:Choice>
              <mc:Fallback>
                <p:oleObj name="Equation" r:id="rId5" imgW="3288960" imgH="1117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" y="4741863"/>
                        <a:ext cx="5065713" cy="172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50" y="4200525"/>
            <a:ext cx="3738563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122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9144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itle 1"/>
          <p:cNvSpPr>
            <a:spLocks noGrp="1"/>
          </p:cNvSpPr>
          <p:nvPr>
            <p:ph type="title"/>
          </p:nvPr>
        </p:nvSpPr>
        <p:spPr>
          <a:xfrm>
            <a:off x="612775" y="409575"/>
            <a:ext cx="8229600" cy="452438"/>
          </a:xfrm>
        </p:spPr>
        <p:txBody>
          <a:bodyPr/>
          <a:lstStyle/>
          <a:p>
            <a:pPr algn="r" rtl="1" eaLnBrk="1" hangingPunct="1"/>
            <a:r>
              <a:rPr lang="fa-IR" altLang="fa-IR" sz="2800" b="1" smtClean="0">
                <a:cs typeface="Zar" pitchFamily="2" charset="-78"/>
              </a:rPr>
              <a:t>جابجايي كل</a:t>
            </a:r>
            <a:endParaRPr lang="fa-IR" altLang="fa-IR" sz="28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40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Microsoft Office PowerPoint</Application>
  <PresentationFormat>On-screen Show (4:3)</PresentationFormat>
  <Paragraphs>49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Microsoft Equation 3.0</vt:lpstr>
      <vt:lpstr>PowerPoint Presentation</vt:lpstr>
      <vt:lpstr>عكس العمل تكيه گاه</vt:lpstr>
      <vt:lpstr>نيرو در عضوها</vt:lpstr>
      <vt:lpstr>جابجايي در فقطه E</vt:lpstr>
      <vt:lpstr>PowerPoint Presentation</vt:lpstr>
      <vt:lpstr>عكس العمل تكيه گاه</vt:lpstr>
      <vt:lpstr>نيرو در عضوها</vt:lpstr>
      <vt:lpstr>PowerPoint Presentation</vt:lpstr>
      <vt:lpstr>جابجايي كل</vt:lpstr>
      <vt:lpstr>جابجايي در فقطهE در جهتY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 hatami</dc:creator>
  <cp:lastModifiedBy>hossein hatami</cp:lastModifiedBy>
  <cp:revision>1</cp:revision>
  <dcterms:created xsi:type="dcterms:W3CDTF">2015-05-04T08:47:32Z</dcterms:created>
  <dcterms:modified xsi:type="dcterms:W3CDTF">2015-05-04T08:47:53Z</dcterms:modified>
</cp:coreProperties>
</file>