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965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2333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84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6059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9718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4837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151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9456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747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7020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337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69429-4F2F-40B1-877D-965CD9987535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9C39E-CD9D-4023-BE60-6F6B7D1304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356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3400" y="4191000"/>
                <a:ext cx="4565224" cy="24449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𝑟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50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𝑤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60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𝑤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</m:m>
                          <m:r>
                            <a:rPr lang="en-US" sz="2400" b="0" i="1" smtClean="0">
                              <a:latin typeface="Cambria Math"/>
                            </a:rPr>
                            <m:t>    </m:t>
                          </m:r>
                          <m:groupChr>
                            <m:groupChrPr>
                              <m:chr m:val="⇒"/>
                              <m:pos m:val="top"/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groupChrPr>
                            <m:e>
                              <m:r>
                                <m:rPr>
                                  <m:brk m:alnAt="1"/>
                                </m:rPr>
                                <a:rPr lang="en-US" sz="24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                   </m:t>
                              </m:r>
                            </m:e>
                          </m:groupChr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𝑒𝑥𝑎𝑐𝑡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37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191000"/>
                <a:ext cx="4565224" cy="24449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609600" y="1219200"/>
            <a:ext cx="7620000" cy="3785652"/>
            <a:chOff x="609600" y="1219200"/>
            <a:chExt cx="7620000" cy="3785652"/>
          </a:xfrm>
        </p:grpSpPr>
        <p:sp>
          <p:nvSpPr>
            <p:cNvPr id="2" name="TextBox 1"/>
            <p:cNvSpPr txBox="1"/>
            <p:nvPr/>
          </p:nvSpPr>
          <p:spPr>
            <a:xfrm>
              <a:off x="609600" y="1219200"/>
              <a:ext cx="762000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b="1" dirty="0" smtClean="0">
                  <a:cs typeface="B Nazanin" pitchFamily="2" charset="-78"/>
                </a:rPr>
                <a:t>صفحه </a:t>
              </a:r>
              <a:r>
                <a:rPr lang="fa-IR" sz="2400" b="1" smtClean="0">
                  <a:cs typeface="B Nazanin" pitchFamily="2" charset="-78"/>
                </a:rPr>
                <a:t>با </a:t>
              </a:r>
              <a:r>
                <a:rPr lang="fa-IR" sz="2400" b="1" smtClean="0">
                  <a:cs typeface="B Nazanin" pitchFamily="2" charset="-78"/>
                </a:rPr>
                <a:t>ناچ </a:t>
              </a:r>
              <a:r>
                <a:rPr lang="fa-IR" sz="2400" b="1" dirty="0" smtClean="0">
                  <a:cs typeface="B Nazanin" pitchFamily="2" charset="-78"/>
                </a:rPr>
                <a:t>در لبه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در این حالت صفحه تحت نیروی کششی و خمشی  می باشد و تمرکز تنش در 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اطراف نیم دایره به وجود می آید.</a:t>
              </a:r>
            </a:p>
            <a:p>
              <a:pPr algn="r"/>
              <a:r>
                <a:rPr lang="fa-IR" sz="2400" b="1" dirty="0" smtClean="0">
                  <a:cs typeface="B Nazanin" pitchFamily="2" charset="-78"/>
                </a:rPr>
                <a:t>کشش</a:t>
              </a:r>
              <a:r>
                <a:rPr lang="fa-IR" sz="2400" dirty="0" smtClean="0">
                  <a:cs typeface="B Nazanin" pitchFamily="2" charset="-78"/>
                </a:rPr>
                <a:t>: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باز ما باید یک قطعه استاندارد را بدست آوریم و برای این کار باید حالت های مختلف را آزمایش کنیم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می دانیم که بهترین نوع مش                        است.ولی باید انواع نیرو را 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امتحان کنیم</a:t>
              </a:r>
            </a:p>
            <a:p>
              <a:pPr algn="r"/>
              <a:endParaRPr lang="fa-IR" sz="2400" dirty="0" smtClean="0">
                <a:cs typeface="B Nazanin" pitchFamily="2" charset="-78"/>
              </a:endParaRPr>
            </a:p>
            <a:p>
              <a:pPr algn="r"/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96640" y="338328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240" y="4551680"/>
            <a:ext cx="3261360" cy="10871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26480" y="41910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مشخصات قطعه: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3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62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برای نقاط بیشتر این مراحل را تکرار می کنیم: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89643"/>
              </p:ext>
            </p:extLst>
          </p:nvPr>
        </p:nvGraphicFramePr>
        <p:xfrm>
          <a:off x="2409824" y="1905000"/>
          <a:ext cx="4324352" cy="432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088"/>
                <a:gridCol w="1081088"/>
                <a:gridCol w="1081088"/>
                <a:gridCol w="1081088"/>
              </a:tblGrid>
              <a:tr h="72344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d/w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Kexact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error</a:t>
                      </a:r>
                      <a:endParaRPr lang="en-US" sz="2000" dirty="0"/>
                    </a:p>
                  </a:txBody>
                  <a:tcPr anchor="ctr"/>
                </a:tc>
              </a:tr>
              <a:tr h="360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2.9864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2.6185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2.3600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2.0706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1.9705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0.479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0.487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23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08" y="1447800"/>
            <a:ext cx="7878305" cy="4648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3206" y="990600"/>
            <a:ext cx="78783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y = -30118x</a:t>
            </a:r>
            <a:r>
              <a:rPr lang="en-US" sz="2000" b="1" baseline="30000" dirty="0">
                <a:latin typeface="+mj-lt"/>
              </a:rPr>
              <a:t>6</a:t>
            </a:r>
            <a:r>
              <a:rPr lang="en-US" sz="2000" b="1" dirty="0">
                <a:latin typeface="+mj-lt"/>
              </a:rPr>
              <a:t> + 30967x</a:t>
            </a:r>
            <a:r>
              <a:rPr lang="en-US" sz="2000" b="1" baseline="30000" dirty="0">
                <a:latin typeface="+mj-lt"/>
              </a:rPr>
              <a:t>5</a:t>
            </a:r>
            <a:r>
              <a:rPr lang="en-US" sz="2000" b="1" dirty="0">
                <a:latin typeface="+mj-lt"/>
              </a:rPr>
              <a:t> - 11835x</a:t>
            </a:r>
            <a:r>
              <a:rPr lang="en-US" sz="2000" b="1" baseline="30000" dirty="0">
                <a:latin typeface="+mj-lt"/>
              </a:rPr>
              <a:t>4</a:t>
            </a:r>
            <a:r>
              <a:rPr lang="en-US" sz="2000" b="1" dirty="0">
                <a:latin typeface="+mj-lt"/>
              </a:rPr>
              <a:t> + 1918.3x</a:t>
            </a:r>
            <a:r>
              <a:rPr lang="en-US" sz="2000" b="1" baseline="30000" dirty="0">
                <a:latin typeface="+mj-lt"/>
              </a:rPr>
              <a:t>3</a:t>
            </a:r>
            <a:r>
              <a:rPr lang="en-US" sz="2000" b="1" dirty="0">
                <a:latin typeface="+mj-lt"/>
              </a:rPr>
              <a:t> - 60.172x</a:t>
            </a:r>
            <a:r>
              <a:rPr lang="en-US" sz="2000" b="1" baseline="30000" dirty="0">
                <a:latin typeface="+mj-lt"/>
              </a:rPr>
              <a:t>2</a:t>
            </a:r>
            <a:r>
              <a:rPr lang="en-US" sz="2000" b="1" dirty="0">
                <a:latin typeface="+mj-lt"/>
              </a:rPr>
              <a:t> - 20.431x + 3.9973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20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14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Nazanin" pitchFamily="2" charset="-78"/>
              </a:rPr>
              <a:t>کاهش تمرکز تنش: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5753" r="16500" b="8196"/>
          <a:stretch/>
        </p:blipFill>
        <p:spPr>
          <a:xfrm>
            <a:off x="349849" y="1493712"/>
            <a:ext cx="4346725" cy="22400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4997" r="16819" b="9341"/>
          <a:stretch/>
        </p:blipFill>
        <p:spPr>
          <a:xfrm>
            <a:off x="4669036" y="1493712"/>
            <a:ext cx="4260933" cy="22400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5671" r="16833" b="9303"/>
          <a:stretch/>
        </p:blipFill>
        <p:spPr>
          <a:xfrm>
            <a:off x="2293539" y="3921712"/>
            <a:ext cx="4687303" cy="245375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67000" y="2464607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10400" y="2419114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2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83419" y="4888061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3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4819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44690" y="2895600"/>
                <a:ext cx="754430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h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079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7325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i="1">
                          <a:latin typeface="Cambria Math"/>
                        </a:rPr>
                        <m:t>𝑒𝑟𝑟𝑜𝑟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en-US" sz="2400" b="0" i="0" smtClean="0">
                          <a:latin typeface="Cambria Math"/>
                        </a:rPr>
                        <m:t>8</m:t>
                      </m:r>
                      <m:r>
                        <a:rPr lang="en-US" sz="2400" b="0" i="0" smtClean="0">
                          <a:latin typeface="Cambria Math"/>
                        </a:rPr>
                        <m:t>.</m:t>
                      </m:r>
                      <m:r>
                        <a:rPr lang="en-US" sz="2400" b="0" i="0" smtClean="0">
                          <a:latin typeface="Cambria Math"/>
                        </a:rPr>
                        <m:t>734</m:t>
                      </m:r>
                      <m:r>
                        <a:rPr lang="en-US" sz="2400" b="0" i="0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90" y="2895600"/>
                <a:ext cx="7544309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1728423"/>
                <a:ext cx="517051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𝑖𝑟𝑠𝑡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278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898</m:t>
                      </m:r>
                      <m:r>
                        <a:rPr lang="en-US" sz="2400" b="0" i="0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728423"/>
                <a:ext cx="5170518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74209" y="4114800"/>
                <a:ext cx="737439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fa-IR" sz="2400" b="0" i="1" smtClean="0">
                              <a:latin typeface="Cambria Math"/>
                            </a:rPr>
                            <m:t>3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h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094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745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i="1">
                          <a:latin typeface="Cambria Math"/>
                        </a:rPr>
                        <m:t>𝑒𝑟𝑟𝑜𝑟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en-US" sz="2400" b="0" i="0" smtClean="0">
                          <a:latin typeface="Cambria Math"/>
                        </a:rPr>
                        <m:t>8</m:t>
                      </m:r>
                      <m:r>
                        <a:rPr lang="en-US" sz="2400" b="0" i="0" smtClean="0">
                          <a:latin typeface="Cambria Math"/>
                        </a:rPr>
                        <m:t>.</m:t>
                      </m:r>
                      <m:r>
                        <a:rPr lang="en-US" sz="2400" b="0" i="0" smtClean="0">
                          <a:latin typeface="Cambria Math"/>
                        </a:rPr>
                        <m:t>075</m:t>
                      </m:r>
                      <m:r>
                        <a:rPr lang="en-US" sz="2400" b="0" i="0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09" y="4114800"/>
                <a:ext cx="7374391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09600" y="5334000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مشاهده می شود که بیضی تمرکز تنش را بیشتر می کاهد.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495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33400" y="4038600"/>
                <a:ext cx="4856073" cy="24449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𝑟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fa-IR" sz="2400" b="0" i="1" smtClean="0">
                                          <a:latin typeface="Cambria Math"/>
                                        </a:rPr>
                                        <m:t>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fa-IR" sz="2400" b="0" i="1" smtClean="0">
                                          <a:latin typeface="Cambria Math"/>
                                        </a:rPr>
                                        <m:t>20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𝑤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fa-IR" sz="2400" b="0" i="1" smtClean="0">
                                          <a:latin typeface="Cambria Math"/>
                                        </a:rPr>
                                        <m:t>30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fa-IR" sz="2400" b="0" i="1" smtClean="0">
                                    <a:latin typeface="Cambria Math"/>
                                  </a:rPr>
                                  <m:t>25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𝑤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fa-IR" sz="2400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</m:mr>
                          </m:m>
                          <m:r>
                            <a:rPr lang="en-US" sz="2400" b="0" i="1" smtClean="0">
                              <a:latin typeface="Cambria Math"/>
                            </a:rPr>
                            <m:t>    </m:t>
                          </m:r>
                          <m:groupChr>
                            <m:groupChrPr>
                              <m:chr m:val="⇒"/>
                              <m:pos m:val="top"/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groupChrPr>
                            <m:e>
                              <m:r>
                                <m:rPr>
                                  <m:brk m:alnAt="1"/>
                                </m:rPr>
                                <a:rPr lang="en-US" sz="24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                   </m:t>
                              </m:r>
                            </m:e>
                          </m:groupChr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𝑒𝑥𝑎𝑐𝑡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57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038600"/>
                <a:ext cx="4856073" cy="24449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609600" y="1219200"/>
            <a:ext cx="7620000" cy="1938992"/>
            <a:chOff x="609600" y="1219200"/>
            <a:chExt cx="7620000" cy="1938992"/>
          </a:xfrm>
        </p:grpSpPr>
        <p:sp>
          <p:nvSpPr>
            <p:cNvPr id="4" name="TextBox 3"/>
            <p:cNvSpPr txBox="1"/>
            <p:nvPr/>
          </p:nvSpPr>
          <p:spPr>
            <a:xfrm>
              <a:off x="609600" y="1219200"/>
              <a:ext cx="76200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b="1" dirty="0" smtClean="0">
                  <a:cs typeface="B Nazanin" pitchFamily="2" charset="-78"/>
                </a:rPr>
                <a:t>خمش</a:t>
              </a:r>
              <a:r>
                <a:rPr lang="fa-IR" sz="2400" dirty="0" smtClean="0">
                  <a:cs typeface="B Nazanin" pitchFamily="2" charset="-78"/>
                </a:rPr>
                <a:t>: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باز ما باید یک قطعه استاندارد داشته باشیم. </a:t>
              </a:r>
              <a:endParaRPr lang="en-US" sz="2400" dirty="0" smtClean="0">
                <a:cs typeface="B Nazanin" pitchFamily="2" charset="-78"/>
              </a:endParaRP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می دانیم که بهترین نوع مش                        است.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اگر از قطعه استفاده شده در حالت نیروی محوری استفاده کنیم:</a:t>
              </a:r>
            </a:p>
            <a:p>
              <a:pPr algn="r"/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96640" y="190500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187" y="3276600"/>
            <a:ext cx="3681413" cy="16528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0" y="2895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مشخصات قطعه: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0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0" t="4207" r="9552" b="13250"/>
          <a:stretch/>
        </p:blipFill>
        <p:spPr>
          <a:xfrm>
            <a:off x="601701" y="914400"/>
            <a:ext cx="7940599" cy="36172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5867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0/509درصد می باشد.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18690" y="4876800"/>
                <a:ext cx="8420510" cy="833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𝑀𝑐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𝐼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,  </m:t>
                      </m:r>
                      <m:r>
                        <a:rPr lang="en-US" sz="2400" b="0" i="1" smtClean="0"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,</m:t>
                      </m:r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  <m:groupChr>
                        <m:groupChrPr>
                          <m:chr m:val="⇒"/>
                          <m:vertJc m:val="bot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324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562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90" y="4876800"/>
                <a:ext cx="8420510" cy="8334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67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914400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برای        اگر دوباره آنالیز را انجام دهیم،داریم: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0" y="878403"/>
            <a:ext cx="807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+mj-lt"/>
                <a:cs typeface="B Nazanin" pitchFamily="2" charset="-78"/>
              </a:rPr>
              <a:t>r=6</a:t>
            </a:r>
            <a:endParaRPr lang="en-US" sz="2800" dirty="0">
              <a:latin typeface="+mj-lt"/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 t="5826" r="3275" b="8081"/>
          <a:stretch/>
        </p:blipFill>
        <p:spPr>
          <a:xfrm>
            <a:off x="812198" y="1467505"/>
            <a:ext cx="7519604" cy="337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18690" y="5110167"/>
                <a:ext cx="643932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228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48</m:t>
                      </m:r>
                      <m:r>
                        <a:rPr lang="fa-IR" sz="2400" b="0" i="1" smtClean="0">
                          <a:latin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𝑎𝑛𝑑</m:t>
                      </m:r>
                      <m:r>
                        <a:rPr lang="en-US" sz="24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𝑒𝑥𝑎𝑐𝑡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49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90" y="5110167"/>
                <a:ext cx="6439327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85800" y="5867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0/51درصد می باشد.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425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62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برای نقاط بیشتر این مراحل را تکرار می کنیم: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156229"/>
              </p:ext>
            </p:extLst>
          </p:nvPr>
        </p:nvGraphicFramePr>
        <p:xfrm>
          <a:off x="2409824" y="1768529"/>
          <a:ext cx="4324352" cy="432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088"/>
                <a:gridCol w="1081088"/>
                <a:gridCol w="1081088"/>
                <a:gridCol w="1081088"/>
              </a:tblGrid>
              <a:tr h="72344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d/w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Kexact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error</a:t>
                      </a:r>
                      <a:endParaRPr lang="en-US" sz="2000" dirty="0"/>
                    </a:p>
                  </a:txBody>
                  <a:tcPr anchor="ctr"/>
                </a:tc>
              </a:tr>
              <a:tr h="360338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2.6845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0.574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2.2970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0.561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2.0885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0.55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1.9195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0.546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1.8103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0.534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0.523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1.6514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0.521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1.6018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0.512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1.5620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0.509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1.5122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0.511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16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78" y="1371600"/>
            <a:ext cx="7829279" cy="47470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0977" y="892314"/>
            <a:ext cx="7829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y = 77637x</a:t>
            </a:r>
            <a:r>
              <a:rPr lang="en-US" sz="2000" b="1" baseline="30000" dirty="0">
                <a:latin typeface="+mj-lt"/>
              </a:rPr>
              <a:t>6</a:t>
            </a:r>
            <a:r>
              <a:rPr lang="en-US" sz="2000" b="1" dirty="0">
                <a:latin typeface="+mj-lt"/>
              </a:rPr>
              <a:t> - 86113x</a:t>
            </a:r>
            <a:r>
              <a:rPr lang="en-US" sz="2000" b="1" baseline="30000" dirty="0">
                <a:latin typeface="+mj-lt"/>
              </a:rPr>
              <a:t>5</a:t>
            </a:r>
            <a:r>
              <a:rPr lang="en-US" sz="2000" b="1" dirty="0">
                <a:latin typeface="+mj-lt"/>
              </a:rPr>
              <a:t> + 38481x</a:t>
            </a:r>
            <a:r>
              <a:rPr lang="en-US" sz="2000" b="1" baseline="30000" dirty="0">
                <a:latin typeface="+mj-lt"/>
              </a:rPr>
              <a:t>4</a:t>
            </a:r>
            <a:r>
              <a:rPr lang="en-US" sz="2000" b="1" dirty="0">
                <a:latin typeface="+mj-lt"/>
              </a:rPr>
              <a:t> - 8923.1x</a:t>
            </a:r>
            <a:r>
              <a:rPr lang="en-US" sz="2000" b="1" baseline="30000" dirty="0">
                <a:latin typeface="+mj-lt"/>
              </a:rPr>
              <a:t>3</a:t>
            </a:r>
            <a:r>
              <a:rPr lang="en-US" sz="2000" b="1" dirty="0">
                <a:latin typeface="+mj-lt"/>
              </a:rPr>
              <a:t> + 1160.4x</a:t>
            </a:r>
            <a:r>
              <a:rPr lang="en-US" sz="2000" b="1" baseline="30000" dirty="0">
                <a:latin typeface="+mj-lt"/>
              </a:rPr>
              <a:t>2</a:t>
            </a:r>
            <a:r>
              <a:rPr lang="en-US" sz="2000" b="1" dirty="0">
                <a:latin typeface="+mj-lt"/>
              </a:rPr>
              <a:t> - 87.035x + 5.0507</a:t>
            </a:r>
          </a:p>
          <a:p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53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14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Nazanin" pitchFamily="2" charset="-78"/>
              </a:rPr>
              <a:t>کاهش تمرکز تنش: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376064"/>
            <a:ext cx="6521669" cy="29126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t="5691" r="9957" b="14259"/>
          <a:stretch/>
        </p:blipFill>
        <p:spPr>
          <a:xfrm>
            <a:off x="1326932" y="3755102"/>
            <a:ext cx="6521668" cy="28742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62800" y="2570785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4930641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2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77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2642" r="6000"/>
          <a:stretch/>
        </p:blipFill>
        <p:spPr>
          <a:xfrm>
            <a:off x="2050696" y="1737360"/>
            <a:ext cx="4935927" cy="28346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4712235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تعداد المان ها در این حالت 4532 می باشد.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تنش اسمی به صورت زیر بدست می آید.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38200" y="5538423"/>
                <a:ext cx="471366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𝐴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,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𝑑𝑡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        </m:t>
                          </m:r>
                        </m:e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0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fa-IR" sz="2400" b="0" i="0" smtClean="0">
                              <a:latin typeface="Cambria Math"/>
                            </a:rPr>
                            <m:t>50</m:t>
                          </m:r>
                        </m:den>
                      </m:f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538423"/>
                <a:ext cx="4713662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685800" y="762000"/>
            <a:ext cx="7543800" cy="830997"/>
            <a:chOff x="685800" y="762000"/>
            <a:chExt cx="7543800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762000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برای بار محوری متمرکز و مش در حالت               با                        برابر 2 نتایج بصورت زیر است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99460" y="808166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Quad free 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35578" y="796735"/>
              <a:ext cx="1963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Approximate size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1107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44690" y="2667000"/>
                <a:ext cx="656487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h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752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168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i="1">
                          <a:latin typeface="Cambria Math"/>
                        </a:rPr>
                        <m:t>𝑒𝑟𝑟𝑜𝑟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4</m:t>
                      </m:r>
                      <m:r>
                        <a:rPr lang="fa-IR" sz="2400" b="0" i="0" smtClean="0">
                          <a:latin typeface="Cambria Math"/>
                        </a:rPr>
                        <m:t>.</m:t>
                      </m:r>
                      <m:r>
                        <a:rPr lang="fa-IR" sz="2400" b="0" i="0" smtClean="0">
                          <a:latin typeface="Cambria Math"/>
                        </a:rPr>
                        <m:t>2</m:t>
                      </m:r>
                      <m:r>
                        <a:rPr lang="en-US" sz="2400" b="0" i="0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90" y="2667000"/>
                <a:ext cx="6564874" cy="79367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1600200"/>
                <a:ext cx="453092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𝑖𝑟𝑠𝑡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829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219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600200"/>
                <a:ext cx="4530920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85800" y="40386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اگر بخواهیم ببینیم که این قطعه تحت بار کششی مقاومتر است یا بار خمشی باید نمودار های تمرکز تنش آنها را با هم مقایسه کنیم.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با مقایسه نمودارها نتیجی می گیریم که قطعه تحت بار خمشی مقاومت بیشتری دارد چون ضرایب تمرکز تنش تحت بار کششی بیشتر است.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01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" t="2735" r="21799" b="4152"/>
          <a:stretch/>
        </p:blipFill>
        <p:spPr>
          <a:xfrm>
            <a:off x="1676400" y="823571"/>
            <a:ext cx="5410200" cy="28660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2500" r="15897" b="3500"/>
          <a:stretch/>
        </p:blipFill>
        <p:spPr>
          <a:xfrm>
            <a:off x="1676400" y="3689601"/>
            <a:ext cx="5410200" cy="289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6" r="32666" b="19438"/>
          <a:stretch/>
        </p:blipFill>
        <p:spPr>
          <a:xfrm>
            <a:off x="1493520" y="838200"/>
            <a:ext cx="6156960" cy="37765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4852623"/>
                <a:ext cx="4018664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2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514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754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852623"/>
                <a:ext cx="4018664" cy="79130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18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22118" y="1066800"/>
            <a:ext cx="7907482" cy="830997"/>
            <a:chOff x="322118" y="762000"/>
            <a:chExt cx="7907482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762000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برای بار محوری                         و مش در حالت               با                  برابر 2 نتایج بصورت زیر است.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86000" y="808166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Quad free </a:t>
              </a:r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2118" y="796735"/>
              <a:ext cx="1963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Approximate size</a:t>
              </a:r>
              <a:endParaRPr 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831080" y="1116687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Shell edge load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9" r="4898"/>
          <a:stretch/>
        </p:blipFill>
        <p:spPr>
          <a:xfrm>
            <a:off x="113326" y="1977250"/>
            <a:ext cx="4480123" cy="25875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6" r="9359"/>
          <a:stretch/>
        </p:blipFill>
        <p:spPr>
          <a:xfrm>
            <a:off x="4648199" y="1993563"/>
            <a:ext cx="4088979" cy="25712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200" y="5440680"/>
                <a:ext cx="567924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𝐴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,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𝑑𝑡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        </m:t>
                          </m:r>
                        </m:e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0" smtClean="0">
                              <a:latin typeface="Cambria Math"/>
                            </a:rPr>
                            <m:t>100</m:t>
                          </m:r>
                          <m:r>
                            <a:rPr lang="fa-IR" sz="2400" b="0" i="0" smtClean="0">
                              <a:latin typeface="Cambria Math"/>
                            </a:rPr>
                            <m:t>∗</m:t>
                          </m:r>
                          <m:r>
                            <a:rPr lang="fa-IR" sz="2400" b="0" i="0" smtClean="0">
                              <a:latin typeface="Cambria Math"/>
                            </a:rPr>
                            <m:t>60</m:t>
                          </m:r>
                        </m:num>
                        <m:den>
                          <m:r>
                            <a:rPr lang="fa-IR" sz="2400" b="0" i="0" smtClean="0">
                              <a:latin typeface="Cambria Math"/>
                            </a:rPr>
                            <m:t>50</m:t>
                          </m:r>
                        </m:den>
                      </m:f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120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440680"/>
                <a:ext cx="5679247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295400" y="4609683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تعداد المان ها در این حالت 4532 می باشد.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تنش اسمی به صورت زیر بدست می آید.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145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r="6167"/>
          <a:stretch/>
        </p:blipFill>
        <p:spPr>
          <a:xfrm>
            <a:off x="1207770" y="990600"/>
            <a:ext cx="6728460" cy="35314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4852623"/>
                <a:ext cx="48983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108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755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852623"/>
                <a:ext cx="4898392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609600" y="5638800"/>
            <a:ext cx="7772400" cy="830997"/>
            <a:chOff x="609600" y="5638800"/>
            <a:chExt cx="7772400" cy="830997"/>
          </a:xfrm>
        </p:grpSpPr>
        <p:sp>
          <p:nvSpPr>
            <p:cNvPr id="4" name="Rectangle 3"/>
            <p:cNvSpPr/>
            <p:nvPr/>
          </p:nvSpPr>
          <p:spPr>
            <a:xfrm>
              <a:off x="609600" y="5638800"/>
              <a:ext cx="77724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2400" dirty="0">
                  <a:cs typeface="B Nazanin" pitchFamily="2" charset="-78"/>
                </a:rPr>
                <a:t>مشاهده می شود که برای این شکل ضریب تمرکز تنش </a:t>
              </a:r>
              <a:r>
                <a:rPr lang="fa-IR" sz="2400" dirty="0" smtClean="0">
                  <a:cs typeface="B Nazanin" pitchFamily="2" charset="-78"/>
                </a:rPr>
                <a:t>تقریبا در هر دو مورد برابر شده است. پس باز بار را از نوع                         را انتخاب می کنیم.</a:t>
              </a:r>
              <a:endParaRPr lang="fa-IR" sz="2400" dirty="0">
                <a:cs typeface="B Nazanin" pitchFamily="2" charset="-7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72840" y="6046410"/>
              <a:ext cx="1905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Shell edge load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454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1226403"/>
            <a:ext cx="7543800" cy="830997"/>
            <a:chOff x="685800" y="1226403"/>
            <a:chExt cx="7543800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1226403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بدلیل اینکه هنوز خطای زیادی داریم پس نوع مش را از نوع                         انتخاب می کنیم.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83920" y="123444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7" t="3249" r="11166" b="2735"/>
          <a:stretch/>
        </p:blipFill>
        <p:spPr>
          <a:xfrm>
            <a:off x="594360" y="2514601"/>
            <a:ext cx="3979640" cy="259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0" t="-1626" r="8333"/>
          <a:stretch/>
        </p:blipFill>
        <p:spPr>
          <a:xfrm>
            <a:off x="4707183" y="2438401"/>
            <a:ext cx="3827217" cy="266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5253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در این حالت جمع کل المان ها برابر 14167 عدد می باشد.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80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4298" r="16667" b="9050"/>
          <a:stretch/>
        </p:blipFill>
        <p:spPr>
          <a:xfrm>
            <a:off x="669704" y="1116941"/>
            <a:ext cx="7804592" cy="38360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5181600"/>
                <a:ext cx="48983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833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360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181600"/>
                <a:ext cx="4898392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0/421درصد می باشد.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83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85800" y="1031855"/>
            <a:ext cx="7543800" cy="861477"/>
            <a:chOff x="685800" y="1031855"/>
            <a:chExt cx="7543800" cy="861477"/>
          </a:xfrm>
        </p:grpSpPr>
        <p:sp>
          <p:nvSpPr>
            <p:cNvPr id="2" name="TextBox 1"/>
            <p:cNvSpPr txBox="1"/>
            <p:nvPr/>
          </p:nvSpPr>
          <p:spPr>
            <a:xfrm>
              <a:off x="685800" y="1062335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به عنوان مثال برای           محاسبات و آنالیز را دوباره با همین مش بندی تکرار می کنیم: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501640" y="1031855"/>
              <a:ext cx="807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>
                  <a:latin typeface="+mj-lt"/>
                  <a:cs typeface="B Nazanin" pitchFamily="2" charset="-78"/>
                </a:rPr>
                <a:t>r=10</a:t>
              </a:r>
              <a:endParaRPr lang="en-US" sz="2400" dirty="0">
                <a:latin typeface="+mj-lt"/>
                <a:cs typeface="B Nazanin" pitchFamily="2" charset="-78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" t="-945" r="-384" b="-703"/>
          <a:stretch/>
        </p:blipFill>
        <p:spPr>
          <a:xfrm>
            <a:off x="1120140" y="2087880"/>
            <a:ext cx="6903720" cy="35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4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0/439درصد می باشد.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331" r="16500" b="9082"/>
          <a:stretch/>
        </p:blipFill>
        <p:spPr>
          <a:xfrm>
            <a:off x="686766" y="914401"/>
            <a:ext cx="7770469" cy="4038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81000" y="5181600"/>
                <a:ext cx="506831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120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276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120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8817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181600"/>
                <a:ext cx="5068311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734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</Words>
  <Application>Microsoft Office PowerPoint</Application>
  <PresentationFormat>On-screen Show (4:3)</PresentationFormat>
  <Paragraphs>164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2</cp:revision>
  <dcterms:created xsi:type="dcterms:W3CDTF">2015-05-04T09:22:15Z</dcterms:created>
  <dcterms:modified xsi:type="dcterms:W3CDTF">2015-05-04T11:22:46Z</dcterms:modified>
</cp:coreProperties>
</file>