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00CA-2343-4185-B19A-D57245638C5E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00F18-9198-4720-9B99-E444D1E6D8A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442065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00CA-2343-4185-B19A-D57245638C5E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00F18-9198-4720-9B99-E444D1E6D8A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39472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00CA-2343-4185-B19A-D57245638C5E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00F18-9198-4720-9B99-E444D1E6D8A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59982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00CA-2343-4185-B19A-D57245638C5E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00F18-9198-4720-9B99-E444D1E6D8A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70733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00CA-2343-4185-B19A-D57245638C5E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00F18-9198-4720-9B99-E444D1E6D8A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1851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00CA-2343-4185-B19A-D57245638C5E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00F18-9198-4720-9B99-E444D1E6D8A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94567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00CA-2343-4185-B19A-D57245638C5E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00F18-9198-4720-9B99-E444D1E6D8A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421530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00CA-2343-4185-B19A-D57245638C5E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00F18-9198-4720-9B99-E444D1E6D8A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525273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00CA-2343-4185-B19A-D57245638C5E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00F18-9198-4720-9B99-E444D1E6D8A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5225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00CA-2343-4185-B19A-D57245638C5E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00F18-9198-4720-9B99-E444D1E6D8A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866104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00CA-2343-4185-B19A-D57245638C5E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00F18-9198-4720-9B99-E444D1E6D8A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66684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8400CA-2343-4185-B19A-D57245638C5E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300F18-9198-4720-9B99-E444D1E6D8A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03875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2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3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4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5.w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29.png"/><Relationship Id="rId4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32.png"/><Relationship Id="rId4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w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4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32.png"/><Relationship Id="rId4" Type="http://schemas.openxmlformats.org/officeDocument/2006/relationships/image" Target="../media/image5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png"/><Relationship Id="rId4" Type="http://schemas.openxmlformats.org/officeDocument/2006/relationships/image" Target="../media/image2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5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5.wmf"/><Relationship Id="rId4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7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8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9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324600" cy="715962"/>
          </a:xfrm>
        </p:spPr>
        <p:txBody>
          <a:bodyPr>
            <a:normAutofit fontScale="90000"/>
          </a:bodyPr>
          <a:lstStyle/>
          <a:p>
            <a:r>
              <a:rPr lang="en-US" i="1" u="sng" dirty="0" smtClean="0">
                <a:solidFill>
                  <a:schemeClr val="accent1"/>
                </a:solidFill>
              </a:rPr>
              <a:t>Example 1:</a:t>
            </a:r>
            <a:endParaRPr lang="en-US" i="1" u="sng" dirty="0">
              <a:solidFill>
                <a:schemeClr val="accent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990601"/>
            <a:ext cx="8001000" cy="4981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122733275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i="1" dirty="0" smtClean="0">
                <a:solidFill>
                  <a:schemeClr val="accent3">
                    <a:lumMod val="75000"/>
                  </a:schemeClr>
                </a:solidFill>
              </a:rPr>
              <a:t>For find the normal and shear strain </a:t>
            </a:r>
            <a:endParaRPr lang="en-US" sz="2800" i="1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609599" y="1295400"/>
          <a:ext cx="6788225" cy="358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" name="Equation" r:id="rId3" imgW="2311200" imgH="1218960" progId="Equation.DSMT4">
                  <p:embed/>
                </p:oleObj>
              </mc:Choice>
              <mc:Fallback>
                <p:oleObj name="Equation" r:id="rId3" imgW="2311200" imgH="12189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599" y="1295400"/>
                        <a:ext cx="6788225" cy="3581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70952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0" i="1" dirty="0" smtClean="0">
                <a:solidFill>
                  <a:schemeClr val="accent3">
                    <a:lumMod val="75000"/>
                  </a:schemeClr>
                </a:solidFill>
              </a:rPr>
              <a:t>For find Displacement</a:t>
            </a:r>
            <a:endParaRPr lang="en-US" sz="2800" b="0" i="1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838200" y="1295400"/>
          <a:ext cx="6770400" cy="457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Equation" r:id="rId3" imgW="2895480" imgH="1955520" progId="Equation.DSMT4">
                  <p:embed/>
                </p:oleObj>
              </mc:Choice>
              <mc:Fallback>
                <p:oleObj name="Equation" r:id="rId3" imgW="2895480" imgH="19555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1295400"/>
                        <a:ext cx="6770400" cy="4572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65474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381000" y="152400"/>
          <a:ext cx="7884782" cy="570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" name="Equation" r:id="rId3" imgW="3543120" imgH="2565360" progId="Equation.DSMT4">
                  <p:embed/>
                </p:oleObj>
              </mc:Choice>
              <mc:Fallback>
                <p:oleObj name="Equation" r:id="rId3" imgW="3543120" imgH="2565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52400"/>
                        <a:ext cx="7884782" cy="5708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61910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533400" y="152400"/>
          <a:ext cx="8001000" cy="59912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1" name="Equation" r:id="rId3" imgW="2476440" imgH="2361960" progId="Equation.DSMT4">
                  <p:embed/>
                </p:oleObj>
              </mc:Choice>
              <mc:Fallback>
                <p:oleObj name="Equation" r:id="rId3" imgW="2476440" imgH="23619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152400"/>
                        <a:ext cx="8001000" cy="599122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1624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3400" y="3124200"/>
            <a:ext cx="8229600" cy="1143000"/>
          </a:xfrm>
        </p:spPr>
        <p:txBody>
          <a:bodyPr>
            <a:noAutofit/>
          </a:bodyPr>
          <a:lstStyle/>
          <a:p>
            <a:pPr algn="ctr">
              <a:lnSpc>
                <a:spcPct val="300000"/>
              </a:lnSpc>
            </a:pPr>
            <a:r>
              <a:rPr lang="en-US" sz="4000" i="1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</a:rPr>
              <a:t>  Modeling and Analysis sample in ABAQUS.</a:t>
            </a:r>
            <a:br>
              <a:rPr lang="en-US" sz="4000" i="1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en-US" sz="4000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013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9"/>
            <a:ext cx="7696200" cy="3243071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sz="2800" i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For modeling beams has three ways:</a:t>
            </a:r>
          </a:p>
          <a:p>
            <a:pPr>
              <a:lnSpc>
                <a:spcPct val="150000"/>
              </a:lnSpc>
              <a:buNone/>
            </a:pPr>
            <a:r>
              <a:rPr lang="en-US" sz="2800" i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1- 2D planer _ Deformable _ Shell _ planer</a:t>
            </a:r>
          </a:p>
          <a:p>
            <a:pPr>
              <a:lnSpc>
                <a:spcPct val="150000"/>
              </a:lnSpc>
              <a:buNone/>
            </a:pPr>
            <a:r>
              <a:rPr lang="en-US" sz="2800" i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2- 3D _Deformable _ Solid _ Extrusion</a:t>
            </a:r>
          </a:p>
          <a:p>
            <a:pPr>
              <a:lnSpc>
                <a:spcPct val="150000"/>
              </a:lnSpc>
              <a:buNone/>
            </a:pPr>
            <a:r>
              <a:rPr lang="en-US" sz="2800" i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3- 3D_ Deformable _ wire _ planer</a:t>
            </a:r>
            <a:endParaRPr lang="en-US" sz="2800" i="1" dirty="0">
              <a:solidFill>
                <a:schemeClr val="accent2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 smtClean="0">
                <a:solidFill>
                  <a:schemeClr val="accent2">
                    <a:lumMod val="75000"/>
                  </a:schemeClr>
                </a:solidFill>
              </a:rPr>
              <a:t>Introduce: </a:t>
            </a:r>
            <a:endParaRPr lang="en-US" b="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1237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473891"/>
          </a:xfrm>
        </p:spPr>
        <p:txBody>
          <a:bodyPr/>
          <a:lstStyle/>
          <a:p>
            <a:pPr algn="ctr">
              <a:lnSpc>
                <a:spcPct val="200000"/>
              </a:lnSpc>
              <a:buNone/>
            </a:pPr>
            <a:r>
              <a:rPr lang="en-US" i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Since the issues is plain stress , we use first  way  </a:t>
            </a:r>
            <a:r>
              <a:rPr lang="en-US" sz="4800" i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2D planer _ Deformable Shell _ planer</a:t>
            </a:r>
            <a:endParaRPr lang="en-US" i="1" dirty="0" smtClean="0">
              <a:solidFill>
                <a:schemeClr val="accent2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200000"/>
              </a:lnSpc>
              <a:buNone/>
            </a:pPr>
            <a:endParaRPr lang="en-US" i="1" dirty="0">
              <a:solidFill>
                <a:schemeClr val="accent2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9943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219200" y="1676400"/>
          <a:ext cx="7010400" cy="41148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5200"/>
                <a:gridCol w="3505200"/>
              </a:tblGrid>
              <a:tr h="822960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Nazanin" pitchFamily="2" charset="-78"/>
                        </a:rPr>
                        <a:t>واحد (</a:t>
                      </a:r>
                      <a:r>
                        <a:rPr lang="en-US" dirty="0" smtClean="0">
                          <a:cs typeface="B Nazanin" pitchFamily="2" charset="-78"/>
                        </a:rPr>
                        <a:t>SI</a:t>
                      </a:r>
                      <a:r>
                        <a:rPr lang="en-US" baseline="0" dirty="0" smtClean="0">
                          <a:cs typeface="B Nazanin" pitchFamily="2" charset="-78"/>
                        </a:rPr>
                        <a:t> </a:t>
                      </a:r>
                      <a:r>
                        <a:rPr lang="fa-IR" dirty="0" smtClean="0">
                          <a:cs typeface="B Nazanin" pitchFamily="2" charset="-78"/>
                        </a:rPr>
                        <a:t>)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Nazanin" pitchFamily="2" charset="-78"/>
                        </a:rPr>
                        <a:t>ابعاد تیر یک سر گیر دار برای مدل سازی 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470263">
                <a:tc>
                  <a:txBody>
                    <a:bodyPr/>
                    <a:lstStyle/>
                    <a:p>
                      <a:pPr algn="l" rtl="0"/>
                      <a:r>
                        <a:rPr lang="en-US" dirty="0" smtClean="0">
                          <a:cs typeface="B Nazanin" pitchFamily="2" charset="-78"/>
                        </a:rPr>
                        <a:t> </a:t>
                      </a:r>
                      <a:r>
                        <a:rPr lang="fa-IR" dirty="0" smtClean="0">
                          <a:cs typeface="B Nazanin" pitchFamily="2" charset="-78"/>
                        </a:rPr>
                        <a:t>0.5</a:t>
                      </a:r>
                      <a:r>
                        <a:rPr lang="en-US" dirty="0" smtClean="0">
                          <a:cs typeface="B Nazanin" pitchFamily="2" charset="-78"/>
                        </a:rPr>
                        <a:t> </a:t>
                      </a:r>
                      <a:r>
                        <a:rPr lang="en-US" sz="1400" dirty="0" smtClean="0">
                          <a:cs typeface="B Nazanin" pitchFamily="2" charset="-78"/>
                        </a:rPr>
                        <a:t>(m) </a:t>
                      </a:r>
                      <a:endParaRPr lang="en-US" sz="1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Nazanin" pitchFamily="2" charset="-78"/>
                        </a:rPr>
                        <a:t>طول تیر 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470263">
                <a:tc>
                  <a:txBody>
                    <a:bodyPr/>
                    <a:lstStyle/>
                    <a:p>
                      <a:r>
                        <a:rPr lang="fa-IR" dirty="0" smtClean="0">
                          <a:cs typeface="B Nazanin" pitchFamily="2" charset="-78"/>
                        </a:rPr>
                        <a:t>0.05</a:t>
                      </a:r>
                      <a:r>
                        <a:rPr lang="en-US" dirty="0" smtClean="0">
                          <a:cs typeface="B Nazanin" pitchFamily="2" charset="-78"/>
                        </a:rPr>
                        <a:t> </a:t>
                      </a:r>
                      <a:r>
                        <a:rPr lang="en-US" sz="1400" dirty="0" smtClean="0">
                          <a:cs typeface="B Nazanin" pitchFamily="2" charset="-78"/>
                        </a:rPr>
                        <a:t>(m)</a:t>
                      </a:r>
                      <a:endParaRPr lang="en-US" sz="1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Nazanin" pitchFamily="2" charset="-78"/>
                        </a:rPr>
                        <a:t>عرض تیر</a:t>
                      </a:r>
                    </a:p>
                  </a:txBody>
                  <a:tcPr/>
                </a:tc>
              </a:tr>
              <a:tr h="470263">
                <a:tc>
                  <a:txBody>
                    <a:bodyPr/>
                    <a:lstStyle/>
                    <a:p>
                      <a:r>
                        <a:rPr lang="fa-IR" dirty="0" smtClean="0">
                          <a:cs typeface="B Nazanin" pitchFamily="2" charset="-78"/>
                        </a:rPr>
                        <a:t>0.01</a:t>
                      </a:r>
                      <a:r>
                        <a:rPr lang="en-US" dirty="0" smtClean="0">
                          <a:cs typeface="B Nazanin" pitchFamily="2" charset="-78"/>
                        </a:rPr>
                        <a:t> </a:t>
                      </a:r>
                      <a:r>
                        <a:rPr lang="en-US" sz="1400" dirty="0" smtClean="0">
                          <a:cs typeface="B Nazanin" pitchFamily="2" charset="-78"/>
                        </a:rPr>
                        <a:t>(m)</a:t>
                      </a:r>
                      <a:endParaRPr lang="en-US" sz="1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Nazanin" pitchFamily="2" charset="-78"/>
                        </a:rPr>
                        <a:t>ضخامت تیر </a:t>
                      </a:r>
                    </a:p>
                  </a:txBody>
                  <a:tcPr/>
                </a:tc>
              </a:tr>
              <a:tr h="470263">
                <a:tc>
                  <a:txBody>
                    <a:bodyPr/>
                    <a:lstStyle/>
                    <a:p>
                      <a:r>
                        <a:rPr lang="fa-IR" dirty="0" smtClean="0">
                          <a:cs typeface="B Nazanin" pitchFamily="2" charset="-78"/>
                        </a:rPr>
                        <a:t>200</a:t>
                      </a:r>
                      <a:r>
                        <a:rPr lang="en-US" baseline="0" dirty="0" smtClean="0">
                          <a:cs typeface="B Nazanin" pitchFamily="2" charset="-78"/>
                        </a:rPr>
                        <a:t> </a:t>
                      </a:r>
                      <a:r>
                        <a:rPr lang="en-US" sz="1400" baseline="0" dirty="0" smtClean="0">
                          <a:cs typeface="B Nazanin" pitchFamily="2" charset="-78"/>
                        </a:rPr>
                        <a:t>(</a:t>
                      </a:r>
                      <a:r>
                        <a:rPr lang="en-US" sz="1400" baseline="0" dirty="0" err="1" smtClean="0">
                          <a:cs typeface="B Nazanin" pitchFamily="2" charset="-78"/>
                        </a:rPr>
                        <a:t>Gpa</a:t>
                      </a:r>
                      <a:r>
                        <a:rPr lang="en-US" sz="1400" baseline="0" dirty="0" smtClean="0">
                          <a:cs typeface="B Nazanin" pitchFamily="2" charset="-78"/>
                        </a:rPr>
                        <a:t>)</a:t>
                      </a:r>
                      <a:endParaRPr lang="en-US" sz="1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Nazanin" pitchFamily="2" charset="-78"/>
                        </a:rPr>
                        <a:t>مدول الاستیسیته </a:t>
                      </a:r>
                    </a:p>
                  </a:txBody>
                  <a:tcPr/>
                </a:tc>
              </a:tr>
              <a:tr h="470263">
                <a:tc>
                  <a:txBody>
                    <a:bodyPr/>
                    <a:lstStyle/>
                    <a:p>
                      <a:r>
                        <a:rPr lang="fa-IR" dirty="0" smtClean="0">
                          <a:cs typeface="B Nazanin" pitchFamily="2" charset="-78"/>
                        </a:rPr>
                        <a:t>0.3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Nazanin" pitchFamily="2" charset="-78"/>
                        </a:rPr>
                        <a:t>ضریب</a:t>
                      </a:r>
                      <a:r>
                        <a:rPr lang="fa-IR" baseline="0" dirty="0" smtClean="0">
                          <a:cs typeface="B Nazanin" pitchFamily="2" charset="-78"/>
                        </a:rPr>
                        <a:t> پوا سو</a:t>
                      </a:r>
                      <a:r>
                        <a:rPr lang="en-US" baseline="0" dirty="0" smtClean="0">
                          <a:cs typeface="B Nazanin" pitchFamily="2" charset="-78"/>
                        </a:rPr>
                        <a:t> </a:t>
                      </a:r>
                      <a:r>
                        <a:rPr lang="fa-IR" baseline="0" dirty="0" smtClean="0">
                          <a:cs typeface="B Nazanin" pitchFamily="2" charset="-78"/>
                        </a:rPr>
                        <a:t>ن</a:t>
                      </a:r>
                      <a:endParaRPr lang="fa-IR" dirty="0" smtClean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470263">
                <a:tc>
                  <a:txBody>
                    <a:bodyPr/>
                    <a:lstStyle/>
                    <a:p>
                      <a:r>
                        <a:rPr lang="fa-IR" sz="2400" dirty="0" smtClean="0">
                          <a:cs typeface="B Nazanin" pitchFamily="2" charset="-78"/>
                        </a:rPr>
                        <a:t>500</a:t>
                      </a:r>
                      <a:r>
                        <a:rPr lang="en-US" sz="1400" dirty="0" smtClean="0">
                          <a:cs typeface="B Nazanin" pitchFamily="2" charset="-78"/>
                        </a:rPr>
                        <a:t>(</a:t>
                      </a:r>
                      <a:r>
                        <a:rPr lang="en-US" sz="1400" dirty="0" err="1" smtClean="0">
                          <a:cs typeface="B Nazanin" pitchFamily="2" charset="-78"/>
                        </a:rPr>
                        <a:t>kN</a:t>
                      </a:r>
                      <a:r>
                        <a:rPr lang="en-US" sz="1400" dirty="0" smtClean="0">
                          <a:cs typeface="B Nazanin" pitchFamily="2" charset="-78"/>
                        </a:rPr>
                        <a:t>)</a:t>
                      </a:r>
                      <a:endParaRPr lang="en-US" sz="1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Nazanin" pitchFamily="2" charset="-78"/>
                        </a:rPr>
                        <a:t>نیروی محوری در انتهای تیر</a:t>
                      </a:r>
                    </a:p>
                  </a:txBody>
                  <a:tcPr/>
                </a:tc>
              </a:tr>
              <a:tr h="470263">
                <a:tc>
                  <a:txBody>
                    <a:bodyPr/>
                    <a:lstStyle/>
                    <a:p>
                      <a:r>
                        <a:rPr lang="fa-IR" baseline="0" dirty="0" smtClean="0">
                          <a:cs typeface="B Nazanin" pitchFamily="2" charset="-78"/>
                        </a:rPr>
                        <a:t>150</a:t>
                      </a:r>
                      <a:r>
                        <a:rPr lang="en-US" sz="1400" dirty="0" smtClean="0">
                          <a:cs typeface="B Nazanin" pitchFamily="2" charset="-78"/>
                        </a:rPr>
                        <a:t>(</a:t>
                      </a:r>
                      <a:r>
                        <a:rPr lang="en-US" sz="1400" dirty="0" err="1" smtClean="0">
                          <a:cs typeface="B Nazanin" pitchFamily="2" charset="-78"/>
                        </a:rPr>
                        <a:t>kN</a:t>
                      </a:r>
                      <a:r>
                        <a:rPr lang="en-US" sz="1400" dirty="0" smtClean="0">
                          <a:cs typeface="B Nazanin" pitchFamily="2" charset="-78"/>
                        </a:rPr>
                        <a:t>)</a:t>
                      </a:r>
                      <a:endParaRPr lang="en-US" sz="1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Nazanin" pitchFamily="2" charset="-78"/>
                        </a:rPr>
                        <a:t>نیروی</a:t>
                      </a:r>
                      <a:r>
                        <a:rPr lang="fa-IR" baseline="0" dirty="0" smtClean="0">
                          <a:cs typeface="B Nazanin" pitchFamily="2" charset="-78"/>
                        </a:rPr>
                        <a:t> برشی در انتهای تیر</a:t>
                      </a:r>
                      <a:endParaRPr lang="fa-IR" dirty="0" smtClean="0">
                        <a:cs typeface="B Nazanin" pitchFamily="2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Modeling in ABAQUS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633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0"/>
            <a:ext cx="2667000" cy="3576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0400" y="0"/>
            <a:ext cx="26670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475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66800" y="3657601"/>
            <a:ext cx="6781800" cy="1015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475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19799" y="0"/>
            <a:ext cx="2550391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4757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66800" y="4724400"/>
            <a:ext cx="6858000" cy="979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4758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66800" y="5734050"/>
            <a:ext cx="6858000" cy="986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943600" y="3962400"/>
          <a:ext cx="6858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800"/>
              </a:tblGrid>
              <a:tr h="304800">
                <a:tc>
                  <a:txBody>
                    <a:bodyPr/>
                    <a:lstStyle/>
                    <a:p>
                      <a:r>
                        <a:rPr lang="en-US" dirty="0" smtClean="0"/>
                        <a:t>U3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2133600" y="5029200"/>
          <a:ext cx="6096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/>
              </a:tblGrid>
              <a:tr h="304800">
                <a:tc>
                  <a:txBody>
                    <a:bodyPr/>
                    <a:lstStyle/>
                    <a:p>
                      <a:r>
                        <a:rPr lang="en-US" dirty="0" smtClean="0"/>
                        <a:t>U2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1981200" y="6096000"/>
          <a:ext cx="6858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800"/>
              </a:tblGrid>
              <a:tr h="304800">
                <a:tc>
                  <a:txBody>
                    <a:bodyPr/>
                    <a:lstStyle/>
                    <a:p>
                      <a:r>
                        <a:rPr lang="en-US" dirty="0" smtClean="0"/>
                        <a:t>U1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5605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52400"/>
            <a:ext cx="2667000" cy="3872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6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4114800"/>
            <a:ext cx="83806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5777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0" y="152400"/>
            <a:ext cx="2915624" cy="3809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" y="5486400"/>
            <a:ext cx="8458200" cy="999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6096000" y="0"/>
          <a:ext cx="18288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/>
              </a:tblGrid>
              <a:tr h="279400">
                <a:tc>
                  <a:txBody>
                    <a:bodyPr/>
                    <a:lstStyle/>
                    <a:p>
                      <a:r>
                        <a:rPr lang="en-US" dirty="0" smtClean="0"/>
                        <a:t>2D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685800" y="0"/>
          <a:ext cx="18288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/>
              </a:tblGrid>
              <a:tr h="279400">
                <a:tc>
                  <a:txBody>
                    <a:bodyPr/>
                    <a:lstStyle/>
                    <a:p>
                      <a:r>
                        <a:rPr lang="en-US" dirty="0" smtClean="0"/>
                        <a:t>3D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5638800" y="6248400"/>
          <a:ext cx="18288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/>
              </a:tblGrid>
              <a:tr h="279400">
                <a:tc>
                  <a:txBody>
                    <a:bodyPr/>
                    <a:lstStyle/>
                    <a:p>
                      <a:r>
                        <a:rPr lang="en-US" dirty="0" smtClean="0"/>
                        <a:t>2D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3276600" y="3886200"/>
          <a:ext cx="18288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/>
              </a:tblGrid>
              <a:tr h="279400">
                <a:tc>
                  <a:txBody>
                    <a:bodyPr/>
                    <a:lstStyle/>
                    <a:p>
                      <a:r>
                        <a:rPr lang="en-US" dirty="0" smtClean="0"/>
                        <a:t>3D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3940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381000"/>
            <a:ext cx="8458200" cy="5626291"/>
          </a:xfrm>
        </p:spPr>
        <p:txBody>
          <a:bodyPr/>
          <a:lstStyle/>
          <a:p>
            <a:pPr>
              <a:buNone/>
            </a:pPr>
            <a:r>
              <a:rPr lang="en-US" i="1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We assume proportion  of  thickness to the cross section is very low there for the example is </a:t>
            </a:r>
            <a:r>
              <a:rPr lang="en-US" i="1" dirty="0" smtClean="0">
                <a:solidFill>
                  <a:srgbClr val="92D050"/>
                </a:solidFill>
                <a:latin typeface="Arial" pitchFamily="34" charset="0"/>
                <a:cs typeface="Arial" pitchFamily="34" charset="0"/>
              </a:rPr>
              <a:t>plain stress :</a:t>
            </a:r>
            <a:endParaRPr lang="en-US" i="1" dirty="0">
              <a:solidFill>
                <a:srgbClr val="92D05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533400" y="1981200"/>
          <a:ext cx="6705600" cy="36343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Equation" r:id="rId3" imgW="2374560" imgH="1536480" progId="Equation.DSMT4">
                  <p:embed/>
                </p:oleObj>
              </mc:Choice>
              <mc:Fallback>
                <p:oleObj name="Equation" r:id="rId3" imgW="2374560" imgH="1536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1981200"/>
                        <a:ext cx="6705600" cy="363430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30510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457200"/>
            <a:ext cx="39624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6800" y="381000"/>
            <a:ext cx="3991583" cy="5360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6019800" y="228600"/>
          <a:ext cx="18288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/>
              </a:tblGrid>
              <a:tr h="279400">
                <a:tc>
                  <a:txBody>
                    <a:bodyPr/>
                    <a:lstStyle/>
                    <a:p>
                      <a:r>
                        <a:rPr lang="en-US" dirty="0" smtClean="0"/>
                        <a:t>3D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600200" y="228600"/>
          <a:ext cx="18288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/>
              </a:tblGrid>
              <a:tr h="279400">
                <a:tc>
                  <a:txBody>
                    <a:bodyPr/>
                    <a:lstStyle/>
                    <a:p>
                      <a:r>
                        <a:rPr lang="en-US" dirty="0" smtClean="0"/>
                        <a:t>2D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3622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609600"/>
            <a:ext cx="3446884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6800" y="609599"/>
            <a:ext cx="3352800" cy="470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5715000" y="381000"/>
          <a:ext cx="18288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/>
              </a:tblGrid>
              <a:tr h="279400">
                <a:tc>
                  <a:txBody>
                    <a:bodyPr/>
                    <a:lstStyle/>
                    <a:p>
                      <a:r>
                        <a:rPr lang="en-US" dirty="0" smtClean="0"/>
                        <a:t>3D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219200" y="304800"/>
          <a:ext cx="18288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/>
              </a:tblGrid>
              <a:tr h="279400">
                <a:tc>
                  <a:txBody>
                    <a:bodyPr/>
                    <a:lstStyle/>
                    <a:p>
                      <a:r>
                        <a:rPr lang="en-US" dirty="0" smtClean="0"/>
                        <a:t>2D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832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8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2895600"/>
            <a:ext cx="8382000" cy="183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304800"/>
            <a:ext cx="8839199" cy="231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914400" y="5303520"/>
          <a:ext cx="6781800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81800"/>
              </a:tblGrid>
              <a:tr h="533400">
                <a:tc>
                  <a:txBody>
                    <a:bodyPr/>
                    <a:lstStyle/>
                    <a:p>
                      <a:pPr algn="r" rtl="1"/>
                      <a:r>
                        <a:rPr lang="fa-IR" baseline="0" dirty="0" smtClean="0"/>
                        <a:t>شرایط مرزی و بار کذاری در </a:t>
                      </a:r>
                      <a:r>
                        <a:rPr lang="en-US" baseline="0" dirty="0" smtClean="0"/>
                        <a:t>ABAQUS </a:t>
                      </a:r>
                      <a:r>
                        <a:rPr lang="fa-IR" baseline="0" dirty="0" smtClean="0"/>
                        <a:t>برای تیر یک سر گیر دار تحت با ر گذاری محوری و برشی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6087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86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4267200"/>
            <a:ext cx="8353778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486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228600"/>
            <a:ext cx="2743200" cy="39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486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2800" y="533400"/>
            <a:ext cx="5562600" cy="245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3276600" y="5791200"/>
          <a:ext cx="51816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81600"/>
              </a:tblGrid>
              <a:tr h="457200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تنش در راستای</a:t>
                      </a:r>
                      <a:r>
                        <a:rPr lang="en-US" dirty="0" smtClean="0"/>
                        <a:t>  x</a:t>
                      </a:r>
                      <a:r>
                        <a:rPr lang="en-US" baseline="0" dirty="0" smtClean="0"/>
                        <a:t>  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64871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20000" y="2971800"/>
            <a:ext cx="1066800" cy="1158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420342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9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69479"/>
            <a:ext cx="2971800" cy="3945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69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4419600"/>
            <a:ext cx="8534400" cy="1332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2800" y="533400"/>
            <a:ext cx="5562600" cy="245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15200" y="3048000"/>
            <a:ext cx="1066800" cy="1158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3276600" y="5791200"/>
          <a:ext cx="51816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81600"/>
              </a:tblGrid>
              <a:tr h="457200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تنش در راستای</a:t>
                      </a:r>
                      <a:r>
                        <a:rPr lang="en-US" dirty="0" smtClean="0"/>
                        <a:t>  y</a:t>
                      </a:r>
                      <a:r>
                        <a:rPr lang="en-US" baseline="0" dirty="0" smtClean="0"/>
                        <a:t>  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0846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9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52400"/>
            <a:ext cx="2971800" cy="3791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793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4191000"/>
            <a:ext cx="86106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39000" y="2880360"/>
            <a:ext cx="1066800" cy="1158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52800" y="207238"/>
            <a:ext cx="5562600" cy="245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3276600" y="5791200"/>
          <a:ext cx="51816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81600"/>
              </a:tblGrid>
              <a:tr h="457200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تنش در راستای</a:t>
                      </a:r>
                      <a:r>
                        <a:rPr lang="en-US" dirty="0" smtClean="0"/>
                        <a:t>  z</a:t>
                      </a:r>
                      <a:r>
                        <a:rPr lang="en-US" baseline="0" dirty="0" smtClean="0"/>
                        <a:t> 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6193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9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28600"/>
            <a:ext cx="2590800" cy="373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896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4261591"/>
            <a:ext cx="8001000" cy="1529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91400" y="2895600"/>
            <a:ext cx="1066800" cy="1158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52800" y="381000"/>
            <a:ext cx="5181600" cy="2291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3276600" y="5791200"/>
          <a:ext cx="51816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81600"/>
              </a:tblGrid>
              <a:tr h="457200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تنش</a:t>
                      </a:r>
                      <a:r>
                        <a:rPr lang="en-US" dirty="0" smtClean="0"/>
                        <a:t> </a:t>
                      </a:r>
                      <a:r>
                        <a:rPr lang="fa-IR" dirty="0" smtClean="0"/>
                        <a:t>برشی </a:t>
                      </a:r>
                      <a:r>
                        <a:rPr lang="en-US" dirty="0" err="1" smtClean="0"/>
                        <a:t>xy</a:t>
                      </a:r>
                      <a:r>
                        <a:rPr lang="en-US" baseline="0" dirty="0" smtClean="0"/>
                        <a:t>  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5103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9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228600"/>
            <a:ext cx="835533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998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31370" y="2057400"/>
            <a:ext cx="533643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91400" y="2590800"/>
            <a:ext cx="1066800" cy="1158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1999" y="5562600"/>
            <a:ext cx="344643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2033" name="Picture 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8600" y="2286000"/>
            <a:ext cx="2895600" cy="4108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399516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0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0" y="3342722"/>
            <a:ext cx="5334000" cy="3210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10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3733800" cy="3765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0" y="381000"/>
            <a:ext cx="5181600" cy="2291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61774" y="1524000"/>
            <a:ext cx="772026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1009" name="Picture 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3429000"/>
            <a:ext cx="2514600" cy="3436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679021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0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24200" y="2214530"/>
            <a:ext cx="5791200" cy="4414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203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3104182" cy="3505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2800" y="152400"/>
            <a:ext cx="5486400" cy="2021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352800"/>
            <a:ext cx="2514600" cy="3436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210761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86429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i="1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We should find :</a:t>
            </a:r>
            <a:endParaRPr lang="en-US" sz="4000" i="1" dirty="0">
              <a:solidFill>
                <a:schemeClr val="accent3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889000" y="2209800"/>
          <a:ext cx="2719388" cy="298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Equation" r:id="rId3" imgW="647640" imgH="711000" progId="Equation.DSMT4">
                  <p:embed/>
                </p:oleObj>
              </mc:Choice>
              <mc:Fallback>
                <p:oleObj name="Equation" r:id="rId3" imgW="647640" imgH="711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9000" y="2209800"/>
                        <a:ext cx="2719388" cy="2987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79836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0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0" y="0"/>
            <a:ext cx="2211294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305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0" y="2895600"/>
            <a:ext cx="5867400" cy="364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306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8844" y="1524000"/>
            <a:ext cx="2395756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05400" y="381000"/>
            <a:ext cx="3722147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457187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33597" y="3352800"/>
            <a:ext cx="6510403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08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9000" y="228600"/>
            <a:ext cx="5334000" cy="253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08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1925" y="228599"/>
            <a:ext cx="2428875" cy="3474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8600" y="3886200"/>
            <a:ext cx="1066800" cy="1158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57600" y="2514600"/>
            <a:ext cx="289500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990195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53000" y="4767346"/>
            <a:ext cx="4038600" cy="1785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76200" y="4267200"/>
          <a:ext cx="55626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62600"/>
              </a:tblGrid>
              <a:tr h="304800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نمودار نیروی برشی بر حسب </a:t>
                      </a:r>
                      <a:r>
                        <a:rPr lang="en-US" dirty="0" smtClean="0"/>
                        <a:t>y</a:t>
                      </a:r>
                      <a:r>
                        <a:rPr lang="fa-IR" baseline="0" dirty="0" smtClean="0"/>
                        <a:t> به ازای کاهش </a:t>
                      </a:r>
                      <a:r>
                        <a:rPr lang="en-US" baseline="0" dirty="0" smtClean="0"/>
                        <a:t>x</a:t>
                      </a:r>
                      <a:r>
                        <a:rPr lang="fa-IR" baseline="0" dirty="0" smtClean="0"/>
                        <a:t> از انتهای گیردار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6691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33800" y="0"/>
            <a:ext cx="5391150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510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5200" y="-76200"/>
            <a:ext cx="8382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6914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2400" y="304800"/>
            <a:ext cx="32004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42836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9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9692" y="2971800"/>
            <a:ext cx="5794308" cy="3471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99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228600"/>
            <a:ext cx="8534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1371600"/>
            <a:ext cx="87630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992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4800" y="3172691"/>
            <a:ext cx="2590800" cy="3532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860187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9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24200" y="1295400"/>
            <a:ext cx="5715000" cy="4438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228600"/>
            <a:ext cx="8534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1447800"/>
            <a:ext cx="2590800" cy="3532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43200" y="5638800"/>
            <a:ext cx="448201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59587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9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1245"/>
            <a:ext cx="8077200" cy="1142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47800"/>
            <a:ext cx="87630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197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" y="3248025"/>
            <a:ext cx="2514600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197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153400" y="457200"/>
            <a:ext cx="945396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1973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19400" y="3048000"/>
            <a:ext cx="6145427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985108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685801"/>
            <a:ext cx="8229600" cy="5029200"/>
          </a:xfrm>
        </p:spPr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en-US" i="1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We result all of the example that :</a:t>
            </a:r>
          </a:p>
          <a:p>
            <a:pPr>
              <a:lnSpc>
                <a:spcPct val="150000"/>
              </a:lnSpc>
              <a:buNone/>
            </a:pPr>
            <a:r>
              <a:rPr lang="en-US" i="1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1- No different between 2Dplaner and 3D</a:t>
            </a:r>
          </a:p>
          <a:p>
            <a:pPr>
              <a:lnSpc>
                <a:spcPct val="150000"/>
              </a:lnSpc>
              <a:buNone/>
            </a:pPr>
            <a:r>
              <a:rPr lang="en-US" i="1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2 - The shear force is very sensitive than axial force</a:t>
            </a:r>
          </a:p>
          <a:p>
            <a:pPr>
              <a:lnSpc>
                <a:spcPct val="150000"/>
              </a:lnSpc>
              <a:buNone/>
            </a:pPr>
            <a:r>
              <a:rPr lang="en-US" i="1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3- when cross section increases end stress decreases      </a:t>
            </a:r>
            <a:endParaRPr lang="en-US" i="1" dirty="0">
              <a:solidFill>
                <a:schemeClr val="accent3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902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473891"/>
          </a:xfrm>
        </p:spPr>
        <p:txBody>
          <a:bodyPr/>
          <a:lstStyle/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itchFamily="2" charset="-78"/>
              </a:rPr>
              <a:t>1- جا به جایی در راستای </a:t>
            </a:r>
            <a:r>
              <a:rPr lang="en-US" dirty="0" smtClean="0">
                <a:cs typeface="B Nazanin" pitchFamily="2" charset="-78"/>
              </a:rPr>
              <a:t>y</a:t>
            </a:r>
            <a:r>
              <a:rPr lang="fa-IR" dirty="0" smtClean="0">
                <a:cs typeface="B Nazanin" pitchFamily="2" charset="-78"/>
              </a:rPr>
              <a:t> ،</a:t>
            </a:r>
            <a:r>
              <a:rPr lang="en-US" dirty="0" smtClean="0">
                <a:cs typeface="B Nazanin" pitchFamily="2" charset="-78"/>
              </a:rPr>
              <a:t>v </a:t>
            </a:r>
            <a:r>
              <a:rPr lang="fa-IR" dirty="0" smtClean="0">
                <a:cs typeface="B Nazanin" pitchFamily="2" charset="-78"/>
              </a:rPr>
              <a:t> با دور شدن از انتهای گیر افزایش می یابد .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itchFamily="2" charset="-78"/>
              </a:rPr>
              <a:t>2- در هر </a:t>
            </a:r>
            <a:r>
              <a:rPr lang="en-US" dirty="0" smtClean="0">
                <a:cs typeface="B Nazanin" pitchFamily="2" charset="-78"/>
              </a:rPr>
              <a:t>x </a:t>
            </a:r>
            <a:r>
              <a:rPr lang="fa-IR" dirty="0" smtClean="0">
                <a:cs typeface="B Nazanin" pitchFamily="2" charset="-78"/>
              </a:rPr>
              <a:t> جا به جایی </a:t>
            </a:r>
            <a:r>
              <a:rPr lang="en-US" dirty="0" smtClean="0">
                <a:cs typeface="B Nazanin" pitchFamily="2" charset="-78"/>
              </a:rPr>
              <a:t>v </a:t>
            </a:r>
            <a:r>
              <a:rPr lang="fa-IR" dirty="0" smtClean="0">
                <a:cs typeface="B Nazanin" pitchFamily="2" charset="-78"/>
              </a:rPr>
              <a:t> یکسان است . </a:t>
            </a:r>
            <a:endParaRPr lang="en-US" dirty="0" smtClean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13171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457200" y="1524000"/>
          <a:ext cx="8107680" cy="396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Equation" r:id="rId3" imgW="3377880" imgH="1650960" progId="Equation.DSMT4">
                  <p:embed/>
                </p:oleObj>
              </mc:Choice>
              <mc:Fallback>
                <p:oleObj name="Equation" r:id="rId3" imgW="3377880" imgH="16509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1524000"/>
                        <a:ext cx="8107680" cy="3962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905000" y="609600"/>
            <a:ext cx="670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 smtClean="0">
                <a:cs typeface="B Nazanin" pitchFamily="2" charset="-78"/>
              </a:rPr>
              <a:t>برای بدست آوردن تنش ها نیاز به تابع تنش کمکی می باشیم.</a:t>
            </a:r>
            <a:endParaRPr lang="en-US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52259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85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90531" y="4724400"/>
            <a:ext cx="4324869" cy="185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249859" name="Object 3"/>
          <p:cNvGraphicFramePr>
            <a:graphicFrameLocks noChangeAspect="1"/>
          </p:cNvGraphicFramePr>
          <p:nvPr/>
        </p:nvGraphicFramePr>
        <p:xfrm>
          <a:off x="231775" y="304800"/>
          <a:ext cx="8759825" cy="4421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Equation" r:id="rId4" imgW="3149280" imgH="1917360" progId="Equation.DSMT4">
                  <p:embed/>
                </p:oleObj>
              </mc:Choice>
              <mc:Fallback>
                <p:oleObj name="Equation" r:id="rId4" imgW="3149280" imgH="1917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1775" y="304800"/>
                        <a:ext cx="8759825" cy="44211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06015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0882" name="Object 2"/>
          <p:cNvGraphicFramePr>
            <a:graphicFrameLocks noChangeAspect="1"/>
          </p:cNvGraphicFramePr>
          <p:nvPr/>
        </p:nvGraphicFramePr>
        <p:xfrm>
          <a:off x="120650" y="487363"/>
          <a:ext cx="7380288" cy="4956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Equation" r:id="rId3" imgW="3441600" imgH="2311200" progId="Equation.DSMT4">
                  <p:embed/>
                </p:oleObj>
              </mc:Choice>
              <mc:Fallback>
                <p:oleObj name="Equation" r:id="rId3" imgW="3441600" imgH="2311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650" y="487363"/>
                        <a:ext cx="7380288" cy="4956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86867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228600" y="685800"/>
          <a:ext cx="6419850" cy="419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Equation" r:id="rId3" imgW="3149280" imgH="2057400" progId="Equation.DSMT4">
                  <p:embed/>
                </p:oleObj>
              </mc:Choice>
              <mc:Fallback>
                <p:oleObj name="Equation" r:id="rId3" imgW="3149280" imgH="2057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685800"/>
                        <a:ext cx="6419850" cy="4194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95778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304800"/>
            <a:ext cx="8153400" cy="54863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i="1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FOR this purpose we first find </a:t>
            </a:r>
          </a:p>
          <a:p>
            <a:pPr>
              <a:buNone/>
            </a:pPr>
            <a:endParaRPr lang="en-US" sz="2400" i="1" dirty="0" smtClean="0">
              <a:solidFill>
                <a:schemeClr val="accent3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sz="2400" i="1" dirty="0" smtClean="0">
              <a:solidFill>
                <a:schemeClr val="accent3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sz="2400" i="1" dirty="0" smtClean="0">
              <a:solidFill>
                <a:schemeClr val="accent3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sz="2400" i="1" dirty="0" smtClean="0">
              <a:solidFill>
                <a:schemeClr val="accent3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sz="2400" i="1" dirty="0" smtClean="0">
              <a:solidFill>
                <a:schemeClr val="accent3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2400" i="1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In this example</a:t>
            </a:r>
          </a:p>
          <a:p>
            <a:pPr>
              <a:buNone/>
            </a:pPr>
            <a:endParaRPr lang="en-US" sz="2400" i="1" dirty="0" smtClean="0">
              <a:solidFill>
                <a:schemeClr val="accent3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en-US" sz="1200" i="1" dirty="0">
              <a:solidFill>
                <a:schemeClr val="accent3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533400" y="990600"/>
          <a:ext cx="7324726" cy="182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Equation" r:id="rId3" imgW="2616120" imgH="711000" progId="Equation.DSMT4">
                  <p:embed/>
                </p:oleObj>
              </mc:Choice>
              <mc:Fallback>
                <p:oleObj name="Equation" r:id="rId3" imgW="2616120" imgH="711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990600"/>
                        <a:ext cx="7324726" cy="1825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533400" y="3581400"/>
          <a:ext cx="428625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Equation" r:id="rId5" imgW="1638000" imgH="482400" progId="Equation.DSMT4">
                  <p:embed/>
                </p:oleObj>
              </mc:Choice>
              <mc:Fallback>
                <p:oleObj name="Equation" r:id="rId5" imgW="1638000" imgH="482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3581400"/>
                        <a:ext cx="4286250" cy="1143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23382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943600"/>
          </a:xfrm>
        </p:spPr>
        <p:txBody>
          <a:bodyPr/>
          <a:lstStyle/>
          <a:p>
            <a:pPr>
              <a:buNone/>
            </a:pPr>
            <a:r>
              <a:rPr lang="en-US" i="1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There fore:</a:t>
            </a:r>
          </a:p>
          <a:p>
            <a:pPr>
              <a:buNone/>
            </a:pPr>
            <a:endParaRPr lang="en-US" i="1" dirty="0" smtClean="0">
              <a:solidFill>
                <a:schemeClr val="accent3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i="1" dirty="0" smtClean="0">
              <a:solidFill>
                <a:schemeClr val="accent3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i="1" dirty="0" smtClean="0">
              <a:solidFill>
                <a:schemeClr val="accent3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i="1" dirty="0" smtClean="0">
              <a:solidFill>
                <a:schemeClr val="accent3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i="1" dirty="0" smtClean="0">
              <a:solidFill>
                <a:schemeClr val="accent3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i="1" dirty="0" smtClean="0">
              <a:solidFill>
                <a:schemeClr val="accent3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i="1" dirty="0" smtClean="0">
              <a:solidFill>
                <a:schemeClr val="accent3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i="1" dirty="0" smtClean="0">
              <a:solidFill>
                <a:schemeClr val="accent3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i="1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That P , N respectively is shear force and normal force at the end of cantilever beam</a:t>
            </a:r>
            <a:endParaRPr lang="en-US" i="1" dirty="0">
              <a:solidFill>
                <a:schemeClr val="accent3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609600" y="990600"/>
          <a:ext cx="4127137" cy="358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Equation" r:id="rId3" imgW="1536480" imgH="1333440" progId="Equation.DSMT4">
                  <p:embed/>
                </p:oleObj>
              </mc:Choice>
              <mc:Fallback>
                <p:oleObj name="Equation" r:id="rId3" imgW="1536480" imgH="1333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990600"/>
                        <a:ext cx="4127137" cy="3581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72350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324</Words>
  <Application>Microsoft Office PowerPoint</Application>
  <PresentationFormat>On-screen Show (4:3)</PresentationFormat>
  <Paragraphs>70</Paragraphs>
  <Slides>37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9" baseType="lpstr">
      <vt:lpstr>Office Theme</vt:lpstr>
      <vt:lpstr>Equation</vt:lpstr>
      <vt:lpstr>Example 1: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For find the normal and shear strain </vt:lpstr>
      <vt:lpstr>For find Displacement</vt:lpstr>
      <vt:lpstr>PowerPoint Presentation</vt:lpstr>
      <vt:lpstr>PowerPoint Presentation</vt:lpstr>
      <vt:lpstr>  Modeling and Analysis sample in ABAQUS. </vt:lpstr>
      <vt:lpstr>Introduce: </vt:lpstr>
      <vt:lpstr>PowerPoint Presentation</vt:lpstr>
      <vt:lpstr>Modeling in ABAQUS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Example 1:</dc:title>
  <dc:creator>hossein hatami</dc:creator>
  <cp:lastModifiedBy>hossein hatami</cp:lastModifiedBy>
  <cp:revision>2</cp:revision>
  <dcterms:created xsi:type="dcterms:W3CDTF">2015-05-04T06:03:14Z</dcterms:created>
  <dcterms:modified xsi:type="dcterms:W3CDTF">2015-05-04T06:04:56Z</dcterms:modified>
</cp:coreProperties>
</file>