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docm" ContentType="application/vnd.ms-word.document.macroEnabled.12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0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ali\Desktop\New%20Microsoft%20Office%20Excel%20Worksheet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ali\Desktop\New%20Microsoft%20Office%20Excel%20Worksheet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ali\Desktop\New%20Microsoft%20Office%20Excel%20Worksheet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ali\Desktop\New%20Microsoft%20Office%20Excel%20Worksheet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ali\Desktop\New%20Microsoft%20Office%20Excel%20Worksheet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a-IR"/>
  <c:roundedCorners val="0"/>
  <mc:AlternateContent xmlns:mc="http://schemas.openxmlformats.org/markup-compatibility/2006">
    <mc:Choice xmlns:c14="http://schemas.microsoft.com/office/drawing/2007/8/2/chart" Requires="c14">
      <c14:style val="139"/>
    </mc:Choice>
    <mc:Fallback>
      <c:style val="39"/>
    </mc:Fallback>
  </mc:AlternateContent>
  <c:chart>
    <c:autoTitleDeleted val="0"/>
    <c:plotArea>
      <c:layout/>
      <c:scatterChart>
        <c:scatterStyle val="smoothMarker"/>
        <c:varyColors val="0"/>
        <c:ser>
          <c:idx val="0"/>
          <c:order val="0"/>
          <c:xVal>
            <c:numRef>
              <c:f>Sheet10!$A$1:$A$22</c:f>
              <c:numCache>
                <c:formatCode>General</c:formatCode>
                <c:ptCount val="22"/>
                <c:pt idx="0">
                  <c:v>0</c:v>
                </c:pt>
                <c:pt idx="1">
                  <c:v>1.9626000000000001E-2</c:v>
                </c:pt>
                <c:pt idx="2">
                  <c:v>2.9616400000000001E-2</c:v>
                </c:pt>
                <c:pt idx="3">
                  <c:v>4.9637800000000003E-2</c:v>
                </c:pt>
                <c:pt idx="4">
                  <c:v>6.9830799999999998E-2</c:v>
                </c:pt>
                <c:pt idx="5">
                  <c:v>9.0055899999999994E-2</c:v>
                </c:pt>
                <c:pt idx="6">
                  <c:v>0.10044</c:v>
                </c:pt>
                <c:pt idx="7">
                  <c:v>0.121019</c:v>
                </c:pt>
                <c:pt idx="8">
                  <c:v>0.14121400000000001</c:v>
                </c:pt>
                <c:pt idx="9">
                  <c:v>0.161302</c:v>
                </c:pt>
                <c:pt idx="10">
                  <c:v>0.18135000000000001</c:v>
                </c:pt>
                <c:pt idx="11">
                  <c:v>0.201376</c:v>
                </c:pt>
                <c:pt idx="12">
                  <c:v>0.221356</c:v>
                </c:pt>
                <c:pt idx="13">
                  <c:v>0.241315</c:v>
                </c:pt>
                <c:pt idx="14">
                  <c:v>0.26123400000000002</c:v>
                </c:pt>
                <c:pt idx="15">
                  <c:v>0.28105200000000002</c:v>
                </c:pt>
                <c:pt idx="16">
                  <c:v>0.300454</c:v>
                </c:pt>
                <c:pt idx="17">
                  <c:v>0.31981700000000002</c:v>
                </c:pt>
                <c:pt idx="18">
                  <c:v>0.33963300000000002</c:v>
                </c:pt>
                <c:pt idx="19">
                  <c:v>0.35963800000000001</c:v>
                </c:pt>
                <c:pt idx="20">
                  <c:v>0.379772</c:v>
                </c:pt>
                <c:pt idx="21">
                  <c:v>0.40012799999999998</c:v>
                </c:pt>
              </c:numCache>
            </c:numRef>
          </c:xVal>
          <c:yVal>
            <c:numRef>
              <c:f>Sheet10!$B$1:$B$22</c:f>
              <c:numCache>
                <c:formatCode>0.00E+00</c:formatCode>
                <c:ptCount val="22"/>
                <c:pt idx="0">
                  <c:v>9026340000</c:v>
                </c:pt>
                <c:pt idx="1">
                  <c:v>4480390000</c:v>
                </c:pt>
                <c:pt idx="2">
                  <c:v>2471320000</c:v>
                </c:pt>
                <c:pt idx="3">
                  <c:v>5587930000</c:v>
                </c:pt>
                <c:pt idx="4">
                  <c:v>12104800000</c:v>
                </c:pt>
                <c:pt idx="5">
                  <c:v>19462100000</c:v>
                </c:pt>
                <c:pt idx="6">
                  <c:v>23581600000</c:v>
                </c:pt>
                <c:pt idx="7">
                  <c:v>17520100000</c:v>
                </c:pt>
                <c:pt idx="8">
                  <c:v>12633000000</c:v>
                </c:pt>
                <c:pt idx="9">
                  <c:v>8305890000</c:v>
                </c:pt>
                <c:pt idx="10">
                  <c:v>4328490000</c:v>
                </c:pt>
                <c:pt idx="11">
                  <c:v>2497070000</c:v>
                </c:pt>
                <c:pt idx="12">
                  <c:v>4331510000</c:v>
                </c:pt>
                <c:pt idx="13">
                  <c:v>8309380000</c:v>
                </c:pt>
                <c:pt idx="14">
                  <c:v>12636200000</c:v>
                </c:pt>
                <c:pt idx="15">
                  <c:v>17523200000</c:v>
                </c:pt>
                <c:pt idx="16">
                  <c:v>23592400000</c:v>
                </c:pt>
                <c:pt idx="17">
                  <c:v>15675400000</c:v>
                </c:pt>
                <c:pt idx="18">
                  <c:v>8778270000</c:v>
                </c:pt>
                <c:pt idx="19">
                  <c:v>3010480000</c:v>
                </c:pt>
                <c:pt idx="20">
                  <c:v>4456390000</c:v>
                </c:pt>
                <c:pt idx="21">
                  <c:v>9016720000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35159680"/>
        <c:axId val="335161600"/>
      </c:scatterChart>
      <c:valAx>
        <c:axId val="335159680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fa-IR"/>
                  <a:t>مسیر انتخابی</a:t>
                </a:r>
              </a:p>
            </c:rich>
          </c:tx>
          <c:overlay val="0"/>
        </c:title>
        <c:numFmt formatCode="General" sourceLinked="1"/>
        <c:majorTickMark val="out"/>
        <c:minorTickMark val="none"/>
        <c:tickLblPos val="nextTo"/>
        <c:crossAx val="335161600"/>
        <c:crosses val="autoZero"/>
        <c:crossBetween val="midCat"/>
      </c:valAx>
      <c:valAx>
        <c:axId val="335161600"/>
        <c:scaling>
          <c:orientation val="minMax"/>
        </c:scaling>
        <c:delete val="0"/>
        <c:axPos val="l"/>
        <c:majorGridlines/>
        <c:title>
          <c:tx>
            <c:rich>
              <a:bodyPr rot="0" vert="horz"/>
              <a:lstStyle/>
              <a:p>
                <a:pPr>
                  <a:defRPr/>
                </a:pPr>
                <a:r>
                  <a:rPr lang="fa-IR"/>
                  <a:t>تنش ون مایزز</a:t>
                </a:r>
              </a:p>
            </c:rich>
          </c:tx>
          <c:overlay val="0"/>
        </c:title>
        <c:numFmt formatCode="0.00E+00" sourceLinked="1"/>
        <c:majorTickMark val="out"/>
        <c:minorTickMark val="none"/>
        <c:tickLblPos val="nextTo"/>
        <c:crossAx val="335159680"/>
        <c:crosses val="autoZero"/>
        <c:crossBetween val="midCat"/>
      </c:valAx>
    </c:plotArea>
    <c:plotVisOnly val="1"/>
    <c:dispBlanksAs val="gap"/>
    <c:showDLblsOverMax val="0"/>
  </c:chart>
  <c:spPr>
    <a:gradFill rotWithShape="1">
      <a:gsLst>
        <a:gs pos="0">
          <a:schemeClr val="accent5">
            <a:shade val="51000"/>
            <a:satMod val="130000"/>
          </a:schemeClr>
        </a:gs>
        <a:gs pos="80000">
          <a:schemeClr val="accent5">
            <a:shade val="93000"/>
            <a:satMod val="130000"/>
          </a:schemeClr>
        </a:gs>
        <a:gs pos="100000">
          <a:schemeClr val="accent5">
            <a:shade val="94000"/>
            <a:satMod val="135000"/>
          </a:schemeClr>
        </a:gs>
      </a:gsLst>
      <a:lin ang="16200000" scaled="0"/>
    </a:gradFill>
    <a:ln>
      <a:noFill/>
    </a:ln>
    <a:effectLst>
      <a:outerShdw blurRad="40000" dist="23000" dir="5400000" rotWithShape="0">
        <a:srgbClr val="000000">
          <a:alpha val="35000"/>
        </a:srgbClr>
      </a:outerShdw>
    </a:effectLst>
    <a:scene3d>
      <a:camera prst="orthographicFront">
        <a:rot lat="0" lon="0" rev="0"/>
      </a:camera>
      <a:lightRig rig="threePt" dir="t">
        <a:rot lat="0" lon="0" rev="1200000"/>
      </a:lightRig>
    </a:scene3d>
    <a:sp3d>
      <a:bevelT w="63500" h="25400"/>
    </a:sp3d>
  </c:spPr>
  <c:txPr>
    <a:bodyPr/>
    <a:lstStyle/>
    <a:p>
      <a:pPr>
        <a:defRPr>
          <a:solidFill>
            <a:schemeClr val="lt1"/>
          </a:solidFill>
          <a:latin typeface="+mn-lt"/>
          <a:ea typeface="+mn-ea"/>
          <a:cs typeface="+mn-cs"/>
        </a:defRPr>
      </a:pPr>
      <a:endParaRPr lang="fa-IR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a-IR"/>
  <c:roundedCorners val="0"/>
  <mc:AlternateContent xmlns:mc="http://schemas.openxmlformats.org/markup-compatibility/2006">
    <mc:Choice xmlns:c14="http://schemas.microsoft.com/office/drawing/2007/8/2/chart" Requires="c14">
      <c14:style val="139"/>
    </mc:Choice>
    <mc:Fallback>
      <c:style val="39"/>
    </mc:Fallback>
  </mc:AlternateContent>
  <c:chart>
    <c:autoTitleDeleted val="0"/>
    <c:plotArea>
      <c:layout/>
      <c:scatterChart>
        <c:scatterStyle val="smoothMarker"/>
        <c:varyColors val="0"/>
        <c:ser>
          <c:idx val="0"/>
          <c:order val="0"/>
          <c:xVal>
            <c:numRef>
              <c:f>Sheet12!$A$1:$A$26</c:f>
              <c:numCache>
                <c:formatCode>General</c:formatCode>
                <c:ptCount val="26"/>
                <c:pt idx="0">
                  <c:v>0</c:v>
                </c:pt>
                <c:pt idx="1">
                  <c:v>4.1314900000000002E-2</c:v>
                </c:pt>
                <c:pt idx="2">
                  <c:v>9.9931699999999998E-2</c:v>
                </c:pt>
                <c:pt idx="3">
                  <c:v>0.158497</c:v>
                </c:pt>
                <c:pt idx="4">
                  <c:v>0.21688499999999999</c:v>
                </c:pt>
                <c:pt idx="5">
                  <c:v>0.27496799999999999</c:v>
                </c:pt>
                <c:pt idx="6">
                  <c:v>0.33263700000000002</c:v>
                </c:pt>
                <c:pt idx="7">
                  <c:v>0.389791</c:v>
                </c:pt>
                <c:pt idx="8">
                  <c:v>0.44633899999999999</c:v>
                </c:pt>
                <c:pt idx="9">
                  <c:v>0.50219100000000005</c:v>
                </c:pt>
                <c:pt idx="10">
                  <c:v>0.55726399999999998</c:v>
                </c:pt>
                <c:pt idx="11">
                  <c:v>0.61148199999999997</c:v>
                </c:pt>
                <c:pt idx="12">
                  <c:v>0.664775</c:v>
                </c:pt>
                <c:pt idx="13">
                  <c:v>0.717082</c:v>
                </c:pt>
                <c:pt idx="14">
                  <c:v>0.76835200000000003</c:v>
                </c:pt>
                <c:pt idx="15">
                  <c:v>0.81854400000000005</c:v>
                </c:pt>
                <c:pt idx="16">
                  <c:v>0.86763500000000005</c:v>
                </c:pt>
                <c:pt idx="17">
                  <c:v>0.91561400000000004</c:v>
                </c:pt>
                <c:pt idx="18">
                  <c:v>0.96249200000000001</c:v>
                </c:pt>
                <c:pt idx="19">
                  <c:v>1.0083</c:v>
                </c:pt>
                <c:pt idx="20">
                  <c:v>1.0530999999999999</c:v>
                </c:pt>
                <c:pt idx="21">
                  <c:v>1.0969800000000001</c:v>
                </c:pt>
                <c:pt idx="22">
                  <c:v>1.1400399999999999</c:v>
                </c:pt>
                <c:pt idx="23">
                  <c:v>1.1824600000000001</c:v>
                </c:pt>
                <c:pt idx="24">
                  <c:v>1.2243599999999999</c:v>
                </c:pt>
                <c:pt idx="25">
                  <c:v>1.2661199999999999</c:v>
                </c:pt>
              </c:numCache>
            </c:numRef>
          </c:xVal>
          <c:yVal>
            <c:numRef>
              <c:f>Sheet12!$B$1:$B$26</c:f>
              <c:numCache>
                <c:formatCode>General</c:formatCode>
                <c:ptCount val="26"/>
                <c:pt idx="0">
                  <c:v>0.57330800000000004</c:v>
                </c:pt>
                <c:pt idx="1">
                  <c:v>0.55536799999999997</c:v>
                </c:pt>
                <c:pt idx="2">
                  <c:v>0.52017100000000005</c:v>
                </c:pt>
                <c:pt idx="3">
                  <c:v>0.485155</c:v>
                </c:pt>
                <c:pt idx="4">
                  <c:v>0.45043699999999998</c:v>
                </c:pt>
                <c:pt idx="5">
                  <c:v>0.41614299999999999</c:v>
                </c:pt>
                <c:pt idx="6">
                  <c:v>0.38239299999999998</c:v>
                </c:pt>
                <c:pt idx="7">
                  <c:v>0.34930499999999998</c:v>
                </c:pt>
                <c:pt idx="8">
                  <c:v>0.316996</c:v>
                </c:pt>
                <c:pt idx="9">
                  <c:v>0.28558099999999997</c:v>
                </c:pt>
                <c:pt idx="10">
                  <c:v>0.25517800000000002</c:v>
                </c:pt>
                <c:pt idx="11">
                  <c:v>0.22590199999999999</c:v>
                </c:pt>
                <c:pt idx="12">
                  <c:v>0.19786899999999999</c:v>
                </c:pt>
                <c:pt idx="13">
                  <c:v>0.17119500000000001</c:v>
                </c:pt>
                <c:pt idx="14">
                  <c:v>0.14599599999999999</c:v>
                </c:pt>
                <c:pt idx="15">
                  <c:v>0.122388</c:v>
                </c:pt>
                <c:pt idx="16">
                  <c:v>0.10048899999999999</c:v>
                </c:pt>
                <c:pt idx="17">
                  <c:v>8.0414700000000006E-2</c:v>
                </c:pt>
                <c:pt idx="18">
                  <c:v>6.2282299999999999E-2</c:v>
                </c:pt>
                <c:pt idx="19">
                  <c:v>4.6209399999999998E-2</c:v>
                </c:pt>
                <c:pt idx="20">
                  <c:v>3.2313000000000001E-2</c:v>
                </c:pt>
                <c:pt idx="21">
                  <c:v>2.0708899999999999E-2</c:v>
                </c:pt>
                <c:pt idx="22">
                  <c:v>1.15085E-2</c:v>
                </c:pt>
                <c:pt idx="23">
                  <c:v>4.8221000000000002E-3</c:v>
                </c:pt>
                <c:pt idx="24">
                  <c:v>8.0971199999999998E-4</c:v>
                </c:pt>
                <c:pt idx="25" formatCode="0.00E+00">
                  <c:v>-9.8593699999999998E-32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35178368"/>
        <c:axId val="335184640"/>
      </c:scatterChart>
      <c:valAx>
        <c:axId val="335178368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fa-IR"/>
                  <a:t>مسیر انتخابی</a:t>
                </a:r>
              </a:p>
            </c:rich>
          </c:tx>
          <c:overlay val="0"/>
        </c:title>
        <c:numFmt formatCode="General" sourceLinked="1"/>
        <c:majorTickMark val="out"/>
        <c:minorTickMark val="none"/>
        <c:tickLblPos val="nextTo"/>
        <c:crossAx val="335184640"/>
        <c:crosses val="autoZero"/>
        <c:crossBetween val="midCat"/>
      </c:valAx>
      <c:valAx>
        <c:axId val="335184640"/>
        <c:scaling>
          <c:orientation val="minMax"/>
        </c:scaling>
        <c:delete val="0"/>
        <c:axPos val="l"/>
        <c:majorGridlines/>
        <c:title>
          <c:tx>
            <c:rich>
              <a:bodyPr rot="0" vert="horz"/>
              <a:lstStyle/>
              <a:p>
                <a:pPr>
                  <a:defRPr/>
                </a:pPr>
                <a:r>
                  <a:rPr lang="fa-IR"/>
                  <a:t>تغییر مکان در جهت </a:t>
                </a:r>
                <a:r>
                  <a:rPr lang="en-US"/>
                  <a:t>X</a:t>
                </a:r>
              </a:p>
            </c:rich>
          </c:tx>
          <c:overlay val="0"/>
        </c:title>
        <c:numFmt formatCode="General" sourceLinked="1"/>
        <c:majorTickMark val="out"/>
        <c:minorTickMark val="none"/>
        <c:tickLblPos val="nextTo"/>
        <c:crossAx val="335178368"/>
        <c:crosses val="autoZero"/>
        <c:crossBetween val="midCat"/>
      </c:valAx>
      <c:spPr>
        <a:solidFill>
          <a:srgbClr val="4BACC6">
            <a:lumMod val="20000"/>
            <a:lumOff val="80000"/>
            <a:alpha val="63000"/>
          </a:srgbClr>
        </a:solidFill>
      </c:spPr>
    </c:plotArea>
    <c:plotVisOnly val="1"/>
    <c:dispBlanksAs val="gap"/>
    <c:showDLblsOverMax val="0"/>
  </c:chart>
  <c:spPr>
    <a:gradFill rotWithShape="1">
      <a:gsLst>
        <a:gs pos="0">
          <a:schemeClr val="accent5">
            <a:shade val="51000"/>
            <a:satMod val="130000"/>
          </a:schemeClr>
        </a:gs>
        <a:gs pos="80000">
          <a:schemeClr val="accent5">
            <a:shade val="93000"/>
            <a:satMod val="130000"/>
          </a:schemeClr>
        </a:gs>
        <a:gs pos="100000">
          <a:schemeClr val="accent5">
            <a:shade val="94000"/>
            <a:satMod val="135000"/>
          </a:schemeClr>
        </a:gs>
      </a:gsLst>
      <a:lin ang="16200000" scaled="0"/>
    </a:gradFill>
    <a:ln>
      <a:noFill/>
    </a:ln>
    <a:effectLst>
      <a:outerShdw blurRad="40000" dist="23000" dir="5400000" rotWithShape="0">
        <a:srgbClr val="000000">
          <a:alpha val="35000"/>
        </a:srgbClr>
      </a:outerShdw>
    </a:effectLst>
    <a:scene3d>
      <a:camera prst="orthographicFront">
        <a:rot lat="0" lon="0" rev="0"/>
      </a:camera>
      <a:lightRig rig="threePt" dir="t">
        <a:rot lat="0" lon="0" rev="1200000"/>
      </a:lightRig>
    </a:scene3d>
    <a:sp3d>
      <a:bevelT w="63500" h="25400"/>
    </a:sp3d>
  </c:spPr>
  <c:txPr>
    <a:bodyPr/>
    <a:lstStyle/>
    <a:p>
      <a:pPr>
        <a:defRPr>
          <a:solidFill>
            <a:schemeClr val="lt1"/>
          </a:solidFill>
          <a:latin typeface="+mn-lt"/>
          <a:ea typeface="+mn-ea"/>
          <a:cs typeface="+mn-cs"/>
        </a:defRPr>
      </a:pPr>
      <a:endParaRPr lang="fa-IR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a-IR"/>
  <c:roundedCorners val="0"/>
  <mc:AlternateContent xmlns:mc="http://schemas.openxmlformats.org/markup-compatibility/2006">
    <mc:Choice xmlns:c14="http://schemas.microsoft.com/office/drawing/2007/8/2/chart" Requires="c14">
      <c14:style val="139"/>
    </mc:Choice>
    <mc:Fallback>
      <c:style val="39"/>
    </mc:Fallback>
  </mc:AlternateContent>
  <c:chart>
    <c:autoTitleDeleted val="0"/>
    <c:plotArea>
      <c:layout/>
      <c:scatterChart>
        <c:scatterStyle val="smoothMarker"/>
        <c:varyColors val="0"/>
        <c:ser>
          <c:idx val="0"/>
          <c:order val="0"/>
          <c:xVal>
            <c:numRef>
              <c:f>Sheet13!$A$1:$A$26</c:f>
              <c:numCache>
                <c:formatCode>General</c:formatCode>
                <c:ptCount val="26"/>
                <c:pt idx="0">
                  <c:v>0</c:v>
                </c:pt>
                <c:pt idx="1">
                  <c:v>4.1314900000000002E-2</c:v>
                </c:pt>
                <c:pt idx="2">
                  <c:v>9.9931699999999998E-2</c:v>
                </c:pt>
                <c:pt idx="3">
                  <c:v>0.158497</c:v>
                </c:pt>
                <c:pt idx="4">
                  <c:v>0.21688499999999999</c:v>
                </c:pt>
                <c:pt idx="5">
                  <c:v>0.27496799999999999</c:v>
                </c:pt>
                <c:pt idx="6">
                  <c:v>0.33263700000000002</c:v>
                </c:pt>
                <c:pt idx="7">
                  <c:v>0.389791</c:v>
                </c:pt>
                <c:pt idx="8">
                  <c:v>0.44633899999999999</c:v>
                </c:pt>
                <c:pt idx="9">
                  <c:v>0.50219100000000005</c:v>
                </c:pt>
                <c:pt idx="10">
                  <c:v>0.55726399999999998</c:v>
                </c:pt>
                <c:pt idx="11">
                  <c:v>0.61148199999999997</c:v>
                </c:pt>
                <c:pt idx="12">
                  <c:v>0.664775</c:v>
                </c:pt>
                <c:pt idx="13">
                  <c:v>0.717082</c:v>
                </c:pt>
                <c:pt idx="14">
                  <c:v>0.76835200000000003</c:v>
                </c:pt>
                <c:pt idx="15">
                  <c:v>0.81854400000000005</c:v>
                </c:pt>
                <c:pt idx="16">
                  <c:v>0.86763500000000005</c:v>
                </c:pt>
                <c:pt idx="17">
                  <c:v>0.91561400000000004</c:v>
                </c:pt>
                <c:pt idx="18">
                  <c:v>0.96249200000000001</c:v>
                </c:pt>
                <c:pt idx="19">
                  <c:v>1.0083</c:v>
                </c:pt>
                <c:pt idx="20">
                  <c:v>1.0530999999999999</c:v>
                </c:pt>
                <c:pt idx="21">
                  <c:v>1.0969800000000001</c:v>
                </c:pt>
                <c:pt idx="22">
                  <c:v>1.1400399999999999</c:v>
                </c:pt>
                <c:pt idx="23">
                  <c:v>1.1824600000000001</c:v>
                </c:pt>
                <c:pt idx="24">
                  <c:v>1.2243599999999999</c:v>
                </c:pt>
                <c:pt idx="25">
                  <c:v>1.2661199999999999</c:v>
                </c:pt>
              </c:numCache>
            </c:numRef>
          </c:xVal>
          <c:yVal>
            <c:numRef>
              <c:f>Sheet13!$B$1:$B$26</c:f>
              <c:numCache>
                <c:formatCode>General</c:formatCode>
                <c:ptCount val="26"/>
                <c:pt idx="0">
                  <c:v>-0.40572999999999998</c:v>
                </c:pt>
                <c:pt idx="1">
                  <c:v>-0.39327200000000001</c:v>
                </c:pt>
                <c:pt idx="2">
                  <c:v>-0.36889899999999998</c:v>
                </c:pt>
                <c:pt idx="3">
                  <c:v>-0.34453400000000001</c:v>
                </c:pt>
                <c:pt idx="4">
                  <c:v>-0.32031399999999999</c:v>
                </c:pt>
                <c:pt idx="5">
                  <c:v>-0.29635600000000001</c:v>
                </c:pt>
                <c:pt idx="6">
                  <c:v>-0.272754</c:v>
                </c:pt>
                <c:pt idx="7">
                  <c:v>-0.24959300000000001</c:v>
                </c:pt>
                <c:pt idx="8">
                  <c:v>-0.22695299999999999</c:v>
                </c:pt>
                <c:pt idx="9">
                  <c:v>-0.20491599999999999</c:v>
                </c:pt>
                <c:pt idx="10">
                  <c:v>-0.183562</c:v>
                </c:pt>
                <c:pt idx="11">
                  <c:v>-0.16297200000000001</c:v>
                </c:pt>
                <c:pt idx="12">
                  <c:v>-0.14322499999999999</c:v>
                </c:pt>
                <c:pt idx="13">
                  <c:v>-0.124404</c:v>
                </c:pt>
                <c:pt idx="14">
                  <c:v>-0.106588</c:v>
                </c:pt>
                <c:pt idx="15">
                  <c:v>-8.9859300000000003E-2</c:v>
                </c:pt>
                <c:pt idx="16">
                  <c:v>-7.4300900000000003E-2</c:v>
                </c:pt>
                <c:pt idx="17">
                  <c:v>-5.99962E-2</c:v>
                </c:pt>
                <c:pt idx="18">
                  <c:v>-4.7030200000000001E-2</c:v>
                </c:pt>
                <c:pt idx="19">
                  <c:v>-3.5488800000000001E-2</c:v>
                </c:pt>
                <c:pt idx="20">
                  <c:v>-2.5458399999999999E-2</c:v>
                </c:pt>
                <c:pt idx="21">
                  <c:v>-1.70212E-2</c:v>
                </c:pt>
                <c:pt idx="22">
                  <c:v>-1.02437E-2</c:v>
                </c:pt>
                <c:pt idx="23">
                  <c:v>-5.1416300000000003E-3</c:v>
                </c:pt>
                <c:pt idx="24">
                  <c:v>-1.6197500000000001E-3</c:v>
                </c:pt>
                <c:pt idx="25" formatCode="0.00E+00">
                  <c:v>-5.8653599999999995E-32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35205504"/>
        <c:axId val="335207424"/>
      </c:scatterChart>
      <c:valAx>
        <c:axId val="335205504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fa-IR"/>
                  <a:t>مسیر انتخابی</a:t>
                </a:r>
              </a:p>
            </c:rich>
          </c:tx>
          <c:overlay val="0"/>
        </c:title>
        <c:numFmt formatCode="General" sourceLinked="1"/>
        <c:majorTickMark val="out"/>
        <c:minorTickMark val="none"/>
        <c:tickLblPos val="nextTo"/>
        <c:crossAx val="335207424"/>
        <c:crosses val="autoZero"/>
        <c:crossBetween val="midCat"/>
      </c:valAx>
      <c:valAx>
        <c:axId val="335207424"/>
        <c:scaling>
          <c:orientation val="minMax"/>
        </c:scaling>
        <c:delete val="0"/>
        <c:axPos val="l"/>
        <c:majorGridlines/>
        <c:title>
          <c:tx>
            <c:rich>
              <a:bodyPr rot="0" vert="horz"/>
              <a:lstStyle/>
              <a:p>
                <a:pPr>
                  <a:defRPr/>
                </a:pPr>
                <a:r>
                  <a:rPr lang="fa-IR"/>
                  <a:t>تغییر مکان در جهت </a:t>
                </a:r>
                <a:r>
                  <a:rPr lang="en-US"/>
                  <a:t>Y</a:t>
                </a:r>
              </a:p>
            </c:rich>
          </c:tx>
          <c:overlay val="0"/>
        </c:title>
        <c:numFmt formatCode="General" sourceLinked="1"/>
        <c:majorTickMark val="out"/>
        <c:minorTickMark val="none"/>
        <c:tickLblPos val="nextTo"/>
        <c:crossAx val="335205504"/>
        <c:crosses val="autoZero"/>
        <c:crossBetween val="midCat"/>
      </c:valAx>
      <c:spPr>
        <a:solidFill>
          <a:srgbClr val="4BACC6">
            <a:lumMod val="20000"/>
            <a:lumOff val="80000"/>
            <a:alpha val="70000"/>
          </a:srgbClr>
        </a:solidFill>
      </c:spPr>
    </c:plotArea>
    <c:plotVisOnly val="1"/>
    <c:dispBlanksAs val="gap"/>
    <c:showDLblsOverMax val="0"/>
  </c:chart>
  <c:spPr>
    <a:gradFill rotWithShape="1">
      <a:gsLst>
        <a:gs pos="0">
          <a:schemeClr val="accent5">
            <a:shade val="51000"/>
            <a:satMod val="130000"/>
          </a:schemeClr>
        </a:gs>
        <a:gs pos="80000">
          <a:schemeClr val="accent5">
            <a:shade val="93000"/>
            <a:satMod val="130000"/>
          </a:schemeClr>
        </a:gs>
        <a:gs pos="100000">
          <a:schemeClr val="accent5">
            <a:shade val="94000"/>
            <a:satMod val="135000"/>
          </a:schemeClr>
        </a:gs>
      </a:gsLst>
      <a:lin ang="16200000" scaled="0"/>
    </a:gradFill>
    <a:ln>
      <a:noFill/>
    </a:ln>
    <a:effectLst>
      <a:outerShdw blurRad="40000" dist="23000" dir="5400000" rotWithShape="0">
        <a:srgbClr val="000000">
          <a:alpha val="35000"/>
        </a:srgbClr>
      </a:outerShdw>
    </a:effectLst>
    <a:scene3d>
      <a:camera prst="orthographicFront">
        <a:rot lat="0" lon="0" rev="0"/>
      </a:camera>
      <a:lightRig rig="threePt" dir="t">
        <a:rot lat="0" lon="0" rev="1200000"/>
      </a:lightRig>
    </a:scene3d>
    <a:sp3d>
      <a:bevelT w="63500" h="25400"/>
    </a:sp3d>
  </c:spPr>
  <c:txPr>
    <a:bodyPr/>
    <a:lstStyle/>
    <a:p>
      <a:pPr>
        <a:defRPr>
          <a:solidFill>
            <a:schemeClr val="lt1"/>
          </a:solidFill>
          <a:latin typeface="+mn-lt"/>
          <a:ea typeface="+mn-ea"/>
          <a:cs typeface="+mn-cs"/>
        </a:defRPr>
      </a:pPr>
      <a:endParaRPr lang="fa-IR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a-IR"/>
  <c:roundedCorners val="0"/>
  <mc:AlternateContent xmlns:mc="http://schemas.openxmlformats.org/markup-compatibility/2006">
    <mc:Choice xmlns:c14="http://schemas.microsoft.com/office/drawing/2007/8/2/chart" Requires="c14">
      <c14:style val="139"/>
    </mc:Choice>
    <mc:Fallback>
      <c:style val="39"/>
    </mc:Fallback>
  </mc:AlternateContent>
  <c:chart>
    <c:autoTitleDeleted val="0"/>
    <c:plotArea>
      <c:layout/>
      <c:scatterChart>
        <c:scatterStyle val="smoothMarker"/>
        <c:varyColors val="0"/>
        <c:ser>
          <c:idx val="0"/>
          <c:order val="0"/>
          <c:xVal>
            <c:numRef>
              <c:f>Sheet14!$A$1:$A$21</c:f>
              <c:numCache>
                <c:formatCode>General</c:formatCode>
                <c:ptCount val="21"/>
                <c:pt idx="0">
                  <c:v>0</c:v>
                </c:pt>
                <c:pt idx="1">
                  <c:v>2.6536299999999999E-2</c:v>
                </c:pt>
                <c:pt idx="2">
                  <c:v>5.3170799999999997E-2</c:v>
                </c:pt>
                <c:pt idx="3">
                  <c:v>7.98788E-2</c:v>
                </c:pt>
                <c:pt idx="4">
                  <c:v>0.106641</c:v>
                </c:pt>
                <c:pt idx="5">
                  <c:v>0.13334199999999999</c:v>
                </c:pt>
                <c:pt idx="6">
                  <c:v>0.15664900000000001</c:v>
                </c:pt>
                <c:pt idx="7">
                  <c:v>0.17993600000000001</c:v>
                </c:pt>
                <c:pt idx="8">
                  <c:v>0.20316300000000001</c:v>
                </c:pt>
                <c:pt idx="9">
                  <c:v>0.226215</c:v>
                </c:pt>
                <c:pt idx="10">
                  <c:v>0.24929299999999999</c:v>
                </c:pt>
                <c:pt idx="11">
                  <c:v>0.272787</c:v>
                </c:pt>
                <c:pt idx="12">
                  <c:v>0.296296</c:v>
                </c:pt>
                <c:pt idx="13">
                  <c:v>0.31959599999999999</c:v>
                </c:pt>
                <c:pt idx="14">
                  <c:v>0.342885</c:v>
                </c:pt>
                <c:pt idx="15">
                  <c:v>0.36619000000000002</c:v>
                </c:pt>
                <c:pt idx="16">
                  <c:v>0.392822</c:v>
                </c:pt>
                <c:pt idx="17">
                  <c:v>0.41941400000000001</c:v>
                </c:pt>
                <c:pt idx="18">
                  <c:v>0.44606000000000001</c:v>
                </c:pt>
                <c:pt idx="19">
                  <c:v>0.47273999999999999</c:v>
                </c:pt>
                <c:pt idx="20">
                  <c:v>0.499421</c:v>
                </c:pt>
              </c:numCache>
            </c:numRef>
          </c:xVal>
          <c:yVal>
            <c:numRef>
              <c:f>Sheet14!$B$1:$B$21</c:f>
              <c:numCache>
                <c:formatCode>General</c:formatCode>
                <c:ptCount val="21"/>
                <c:pt idx="1">
                  <c:v>1.09795E-2</c:v>
                </c:pt>
                <c:pt idx="2">
                  <c:v>-6.59707E-3</c:v>
                </c:pt>
                <c:pt idx="3">
                  <c:v>-2.4233299999999999E-2</c:v>
                </c:pt>
                <c:pt idx="4">
                  <c:v>-4.1941600000000002E-2</c:v>
                </c:pt>
                <c:pt idx="5">
                  <c:v>-5.9621500000000001E-2</c:v>
                </c:pt>
                <c:pt idx="6">
                  <c:v>-4.7636600000000001E-2</c:v>
                </c:pt>
                <c:pt idx="7">
                  <c:v>-3.5713200000000001E-2</c:v>
                </c:pt>
                <c:pt idx="8">
                  <c:v>-2.38306E-2</c:v>
                </c:pt>
                <c:pt idx="9">
                  <c:v>-1.1914900000000001E-2</c:v>
                </c:pt>
                <c:pt idx="10" formatCode="0.00E+00">
                  <c:v>1.5034999999999999E-5</c:v>
                </c:pt>
                <c:pt idx="11">
                  <c:v>1.1934200000000001E-2</c:v>
                </c:pt>
                <c:pt idx="12">
                  <c:v>2.3849599999999999E-2</c:v>
                </c:pt>
                <c:pt idx="13">
                  <c:v>3.5731600000000002E-2</c:v>
                </c:pt>
                <c:pt idx="14">
                  <c:v>4.7658800000000001E-2</c:v>
                </c:pt>
                <c:pt idx="15">
                  <c:v>5.9662800000000002E-2</c:v>
                </c:pt>
                <c:pt idx="16">
                  <c:v>4.20629E-2</c:v>
                </c:pt>
                <c:pt idx="17">
                  <c:v>2.4475899999999998E-2</c:v>
                </c:pt>
                <c:pt idx="18">
                  <c:v>6.8402699999999999E-3</c:v>
                </c:pt>
                <c:pt idx="19">
                  <c:v>-1.0816299999999999E-2</c:v>
                </c:pt>
                <c:pt idx="20">
                  <c:v>-2.8467200000000002E-2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35393536"/>
        <c:axId val="335395456"/>
      </c:scatterChart>
      <c:valAx>
        <c:axId val="335393536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fa-IR"/>
                  <a:t>مسیر انتخابی</a:t>
                </a:r>
              </a:p>
            </c:rich>
          </c:tx>
          <c:overlay val="0"/>
        </c:title>
        <c:numFmt formatCode="General" sourceLinked="1"/>
        <c:majorTickMark val="out"/>
        <c:minorTickMark val="none"/>
        <c:tickLblPos val="nextTo"/>
        <c:crossAx val="335395456"/>
        <c:crosses val="autoZero"/>
        <c:crossBetween val="midCat"/>
      </c:valAx>
      <c:valAx>
        <c:axId val="335395456"/>
        <c:scaling>
          <c:orientation val="minMax"/>
        </c:scaling>
        <c:delete val="0"/>
        <c:axPos val="l"/>
        <c:majorGridlines/>
        <c:title>
          <c:tx>
            <c:rich>
              <a:bodyPr rot="0" vert="horz"/>
              <a:lstStyle/>
              <a:p>
                <a:pPr>
                  <a:defRPr/>
                </a:pPr>
                <a:r>
                  <a:rPr lang="fa-IR"/>
                  <a:t>تغییر مکان در جهت </a:t>
                </a:r>
                <a:r>
                  <a:rPr lang="en-US"/>
                  <a:t>Z</a:t>
                </a:r>
              </a:p>
            </c:rich>
          </c:tx>
          <c:overlay val="0"/>
        </c:title>
        <c:numFmt formatCode="General" sourceLinked="1"/>
        <c:majorTickMark val="out"/>
        <c:minorTickMark val="none"/>
        <c:tickLblPos val="nextTo"/>
        <c:crossAx val="335393536"/>
        <c:crosses val="autoZero"/>
        <c:crossBetween val="midCat"/>
      </c:valAx>
      <c:spPr>
        <a:solidFill>
          <a:srgbClr val="4BACC6">
            <a:lumMod val="20000"/>
            <a:lumOff val="80000"/>
            <a:alpha val="70000"/>
          </a:srgbClr>
        </a:solidFill>
      </c:spPr>
    </c:plotArea>
    <c:plotVisOnly val="1"/>
    <c:dispBlanksAs val="gap"/>
    <c:showDLblsOverMax val="0"/>
  </c:chart>
  <c:spPr>
    <a:gradFill rotWithShape="1">
      <a:gsLst>
        <a:gs pos="0">
          <a:schemeClr val="accent5">
            <a:shade val="51000"/>
            <a:satMod val="130000"/>
          </a:schemeClr>
        </a:gs>
        <a:gs pos="80000">
          <a:schemeClr val="accent5">
            <a:shade val="93000"/>
            <a:satMod val="130000"/>
          </a:schemeClr>
        </a:gs>
        <a:gs pos="100000">
          <a:schemeClr val="accent5">
            <a:shade val="94000"/>
            <a:satMod val="135000"/>
          </a:schemeClr>
        </a:gs>
      </a:gsLst>
      <a:lin ang="16200000" scaled="0"/>
    </a:gradFill>
    <a:ln>
      <a:noFill/>
    </a:ln>
    <a:effectLst>
      <a:outerShdw blurRad="40000" dist="23000" dir="5400000" rotWithShape="0">
        <a:srgbClr val="000000">
          <a:alpha val="35000"/>
        </a:srgbClr>
      </a:outerShdw>
    </a:effectLst>
    <a:scene3d>
      <a:camera prst="orthographicFront">
        <a:rot lat="0" lon="0" rev="0"/>
      </a:camera>
      <a:lightRig rig="threePt" dir="t">
        <a:rot lat="0" lon="0" rev="1200000"/>
      </a:lightRig>
    </a:scene3d>
    <a:sp3d>
      <a:bevelT w="63500" h="25400"/>
    </a:sp3d>
  </c:spPr>
  <c:txPr>
    <a:bodyPr/>
    <a:lstStyle/>
    <a:p>
      <a:pPr>
        <a:defRPr>
          <a:solidFill>
            <a:schemeClr val="lt1"/>
          </a:solidFill>
          <a:latin typeface="+mn-lt"/>
          <a:ea typeface="+mn-ea"/>
          <a:cs typeface="+mn-cs"/>
        </a:defRPr>
      </a:pPr>
      <a:endParaRPr lang="fa-IR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a-IR"/>
  <c:roundedCorners val="0"/>
  <mc:AlternateContent xmlns:mc="http://schemas.openxmlformats.org/markup-compatibility/2006">
    <mc:Choice xmlns:c14="http://schemas.microsoft.com/office/drawing/2007/8/2/chart" Requires="c14">
      <c14:style val="139"/>
    </mc:Choice>
    <mc:Fallback>
      <c:style val="39"/>
    </mc:Fallback>
  </mc:AlternateContent>
  <c:chart>
    <c:autoTitleDeleted val="0"/>
    <c:plotArea>
      <c:layout/>
      <c:scatterChart>
        <c:scatterStyle val="smoothMarker"/>
        <c:varyColors val="0"/>
        <c:ser>
          <c:idx val="0"/>
          <c:order val="0"/>
          <c:xVal>
            <c:numRef>
              <c:f>Sheet11!$A$1:$A$22</c:f>
              <c:numCache>
                <c:formatCode>General</c:formatCode>
                <c:ptCount val="22"/>
                <c:pt idx="0">
                  <c:v>0</c:v>
                </c:pt>
                <c:pt idx="1">
                  <c:v>1.9626000000000001E-2</c:v>
                </c:pt>
                <c:pt idx="2">
                  <c:v>2.9616400000000001E-2</c:v>
                </c:pt>
                <c:pt idx="3">
                  <c:v>4.9637800000000003E-2</c:v>
                </c:pt>
                <c:pt idx="4">
                  <c:v>6.9830799999999998E-2</c:v>
                </c:pt>
                <c:pt idx="5">
                  <c:v>9.0055899999999994E-2</c:v>
                </c:pt>
                <c:pt idx="6">
                  <c:v>0.10044</c:v>
                </c:pt>
                <c:pt idx="7">
                  <c:v>0.121019</c:v>
                </c:pt>
                <c:pt idx="8">
                  <c:v>0.14121400000000001</c:v>
                </c:pt>
                <c:pt idx="9">
                  <c:v>0.161302</c:v>
                </c:pt>
                <c:pt idx="10">
                  <c:v>0.18135000000000001</c:v>
                </c:pt>
                <c:pt idx="11">
                  <c:v>0.201376</c:v>
                </c:pt>
                <c:pt idx="12">
                  <c:v>0.221356</c:v>
                </c:pt>
                <c:pt idx="13">
                  <c:v>0.241315</c:v>
                </c:pt>
                <c:pt idx="14">
                  <c:v>0.26123400000000002</c:v>
                </c:pt>
                <c:pt idx="15">
                  <c:v>0.28105200000000002</c:v>
                </c:pt>
                <c:pt idx="16">
                  <c:v>0.300454</c:v>
                </c:pt>
                <c:pt idx="17">
                  <c:v>0.31981700000000002</c:v>
                </c:pt>
                <c:pt idx="18">
                  <c:v>0.33963300000000002</c:v>
                </c:pt>
                <c:pt idx="19">
                  <c:v>0.35963800000000001</c:v>
                </c:pt>
                <c:pt idx="20">
                  <c:v>0.379772</c:v>
                </c:pt>
                <c:pt idx="21">
                  <c:v>0.40012799999999998</c:v>
                </c:pt>
              </c:numCache>
            </c:numRef>
          </c:xVal>
          <c:yVal>
            <c:numRef>
              <c:f>Sheet11!$B$1:$B$22</c:f>
              <c:numCache>
                <c:formatCode>General</c:formatCode>
                <c:ptCount val="22"/>
                <c:pt idx="0">
                  <c:v>4.5107899999999999E-2</c:v>
                </c:pt>
                <c:pt idx="1">
                  <c:v>2.1138500000000001E-2</c:v>
                </c:pt>
                <c:pt idx="2">
                  <c:v>4.8556099999999998E-3</c:v>
                </c:pt>
                <c:pt idx="3">
                  <c:v>-2.7689100000000001E-2</c:v>
                </c:pt>
                <c:pt idx="4">
                  <c:v>-6.1507199999999998E-2</c:v>
                </c:pt>
                <c:pt idx="5">
                  <c:v>-9.9274600000000005E-2</c:v>
                </c:pt>
                <c:pt idx="6">
                  <c:v>-0.118976</c:v>
                </c:pt>
                <c:pt idx="7">
                  <c:v>-8.8144799999999995E-2</c:v>
                </c:pt>
                <c:pt idx="8">
                  <c:v>-6.3754500000000006E-2</c:v>
                </c:pt>
                <c:pt idx="9">
                  <c:v>-4.1691100000000002E-2</c:v>
                </c:pt>
                <c:pt idx="10">
                  <c:v>-2.0635299999999999E-2</c:v>
                </c:pt>
                <c:pt idx="11" formatCode="0.00E+00">
                  <c:v>1.0727799999999999E-5</c:v>
                </c:pt>
                <c:pt idx="12">
                  <c:v>2.06527E-2</c:v>
                </c:pt>
                <c:pt idx="13">
                  <c:v>4.1709400000000001E-2</c:v>
                </c:pt>
                <c:pt idx="14">
                  <c:v>6.3771400000000006E-2</c:v>
                </c:pt>
                <c:pt idx="15">
                  <c:v>8.8162599999999994E-2</c:v>
                </c:pt>
                <c:pt idx="16">
                  <c:v>0.11902600000000001</c:v>
                </c:pt>
                <c:pt idx="17">
                  <c:v>7.9756400000000005E-2</c:v>
                </c:pt>
                <c:pt idx="18">
                  <c:v>4.4575499999999997E-2</c:v>
                </c:pt>
                <c:pt idx="19">
                  <c:v>1.1616400000000001E-2</c:v>
                </c:pt>
                <c:pt idx="20">
                  <c:v>-2.09816E-2</c:v>
                </c:pt>
                <c:pt idx="21">
                  <c:v>-4.5058899999999999E-2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35562240"/>
        <c:axId val="335564160"/>
      </c:scatterChart>
      <c:valAx>
        <c:axId val="335562240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fa-IR"/>
                  <a:t>مسیر انتخابی</a:t>
                </a:r>
              </a:p>
            </c:rich>
          </c:tx>
          <c:overlay val="0"/>
        </c:title>
        <c:numFmt formatCode="General" sourceLinked="1"/>
        <c:majorTickMark val="out"/>
        <c:minorTickMark val="none"/>
        <c:tickLblPos val="nextTo"/>
        <c:crossAx val="335564160"/>
        <c:crosses val="autoZero"/>
        <c:crossBetween val="midCat"/>
      </c:valAx>
      <c:valAx>
        <c:axId val="335564160"/>
        <c:scaling>
          <c:orientation val="minMax"/>
        </c:scaling>
        <c:delete val="0"/>
        <c:axPos val="l"/>
        <c:majorGridlines/>
        <c:title>
          <c:tx>
            <c:rich>
              <a:bodyPr rot="0" vert="horz"/>
              <a:lstStyle/>
              <a:p>
                <a:pPr>
                  <a:defRPr/>
                </a:pPr>
                <a:r>
                  <a:rPr lang="en-US"/>
                  <a:t>Z</a:t>
                </a:r>
                <a:r>
                  <a:rPr lang="fa-IR"/>
                  <a:t>کرنش در جهت </a:t>
                </a:r>
                <a:endParaRPr lang="en-US"/>
              </a:p>
            </c:rich>
          </c:tx>
          <c:overlay val="0"/>
        </c:title>
        <c:numFmt formatCode="General" sourceLinked="1"/>
        <c:majorTickMark val="out"/>
        <c:minorTickMark val="none"/>
        <c:tickLblPos val="nextTo"/>
        <c:crossAx val="335562240"/>
        <c:crosses val="autoZero"/>
        <c:crossBetween val="midCat"/>
      </c:valAx>
    </c:plotArea>
    <c:plotVisOnly val="1"/>
    <c:dispBlanksAs val="gap"/>
    <c:showDLblsOverMax val="0"/>
  </c:chart>
  <c:spPr>
    <a:gradFill rotWithShape="1">
      <a:gsLst>
        <a:gs pos="0">
          <a:schemeClr val="accent5">
            <a:shade val="51000"/>
            <a:satMod val="130000"/>
          </a:schemeClr>
        </a:gs>
        <a:gs pos="80000">
          <a:schemeClr val="accent5">
            <a:shade val="93000"/>
            <a:satMod val="130000"/>
          </a:schemeClr>
        </a:gs>
        <a:gs pos="100000">
          <a:schemeClr val="accent5">
            <a:shade val="94000"/>
            <a:satMod val="135000"/>
          </a:schemeClr>
        </a:gs>
      </a:gsLst>
      <a:lin ang="16200000" scaled="0"/>
    </a:gradFill>
    <a:ln>
      <a:noFill/>
    </a:ln>
    <a:effectLst>
      <a:outerShdw blurRad="40000" dist="23000" dir="5400000" rotWithShape="0">
        <a:srgbClr val="000000">
          <a:alpha val="35000"/>
        </a:srgbClr>
      </a:outerShdw>
    </a:effectLst>
    <a:scene3d>
      <a:camera prst="orthographicFront">
        <a:rot lat="0" lon="0" rev="0"/>
      </a:camera>
      <a:lightRig rig="threePt" dir="t">
        <a:rot lat="0" lon="0" rev="1200000"/>
      </a:lightRig>
    </a:scene3d>
    <a:sp3d>
      <a:bevelT w="63500" h="25400"/>
    </a:sp3d>
  </c:spPr>
  <c:txPr>
    <a:bodyPr/>
    <a:lstStyle/>
    <a:p>
      <a:pPr>
        <a:defRPr>
          <a:solidFill>
            <a:schemeClr val="lt1"/>
          </a:solidFill>
          <a:latin typeface="+mn-lt"/>
          <a:ea typeface="+mn-ea"/>
          <a:cs typeface="+mn-cs"/>
        </a:defRPr>
      </a:pPr>
      <a:endParaRPr lang="fa-IR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2F6EA-FAD9-4E78-A684-9F0A0BFF2CAB}" type="datetimeFigureOut">
              <a:rPr lang="fa-IR" smtClean="0"/>
              <a:t>06/16/1436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EB699-F772-4F0D-B031-B606CC9BD1E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750974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2F6EA-FAD9-4E78-A684-9F0A0BFF2CAB}" type="datetimeFigureOut">
              <a:rPr lang="fa-IR" smtClean="0"/>
              <a:t>06/16/1436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EB699-F772-4F0D-B031-B606CC9BD1E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603769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2F6EA-FAD9-4E78-A684-9F0A0BFF2CAB}" type="datetimeFigureOut">
              <a:rPr lang="fa-IR" smtClean="0"/>
              <a:t>06/16/1436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EB699-F772-4F0D-B031-B606CC9BD1E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63651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2F6EA-FAD9-4E78-A684-9F0A0BFF2CAB}" type="datetimeFigureOut">
              <a:rPr lang="fa-IR" smtClean="0"/>
              <a:t>06/16/1436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EB699-F772-4F0D-B031-B606CC9BD1E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38517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2F6EA-FAD9-4E78-A684-9F0A0BFF2CAB}" type="datetimeFigureOut">
              <a:rPr lang="fa-IR" smtClean="0"/>
              <a:t>06/16/1436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EB699-F772-4F0D-B031-B606CC9BD1E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10787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2F6EA-FAD9-4E78-A684-9F0A0BFF2CAB}" type="datetimeFigureOut">
              <a:rPr lang="fa-IR" smtClean="0"/>
              <a:t>06/16/1436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EB699-F772-4F0D-B031-B606CC9BD1E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0253898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2F6EA-FAD9-4E78-A684-9F0A0BFF2CAB}" type="datetimeFigureOut">
              <a:rPr lang="fa-IR" smtClean="0"/>
              <a:t>06/16/1436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EB699-F772-4F0D-B031-B606CC9BD1E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56002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2F6EA-FAD9-4E78-A684-9F0A0BFF2CAB}" type="datetimeFigureOut">
              <a:rPr lang="fa-IR" smtClean="0"/>
              <a:t>06/16/1436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EB699-F772-4F0D-B031-B606CC9BD1E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01519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2F6EA-FAD9-4E78-A684-9F0A0BFF2CAB}" type="datetimeFigureOut">
              <a:rPr lang="fa-IR" smtClean="0"/>
              <a:t>06/16/1436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EB699-F772-4F0D-B031-B606CC9BD1E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800698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2F6EA-FAD9-4E78-A684-9F0A0BFF2CAB}" type="datetimeFigureOut">
              <a:rPr lang="fa-IR" smtClean="0"/>
              <a:t>06/16/1436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EB699-F772-4F0D-B031-B606CC9BD1E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27566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2F6EA-FAD9-4E78-A684-9F0A0BFF2CAB}" type="datetimeFigureOut">
              <a:rPr lang="fa-IR" smtClean="0"/>
              <a:t>06/16/1436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EB699-F772-4F0D-B031-B606CC9BD1E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7990220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52F6EA-FAD9-4E78-A684-9F0A0BFF2CAB}" type="datetimeFigureOut">
              <a:rPr lang="fa-IR" smtClean="0"/>
              <a:t>06/16/1436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FEB699-F772-4F0D-B031-B606CC9BD1E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93071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emf"/><Relationship Id="rId4" Type="http://schemas.openxmlformats.org/officeDocument/2006/relationships/package" Target="../embeddings/Microsoft_Word_Macro-Enabled_Document1.docm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.emf"/><Relationship Id="rId4" Type="http://schemas.openxmlformats.org/officeDocument/2006/relationships/package" Target="../embeddings/Microsoft_Word_Macro-Enabled_Document2.docm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3.emf"/><Relationship Id="rId4" Type="http://schemas.openxmlformats.org/officeDocument/2006/relationships/package" Target="../embeddings/Microsoft_Word_Macro-Enabled_Document3.docm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4.emf"/><Relationship Id="rId4" Type="http://schemas.openxmlformats.org/officeDocument/2006/relationships/package" Target="../embeddings/Microsoft_Word_Macro-Enabled_Document4.docm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5.emf"/><Relationship Id="rId4" Type="http://schemas.openxmlformats.org/officeDocument/2006/relationships/package" Target="../embeddings/Microsoft_Word_Document5.docx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698" name="Content Placeholder 3"/>
          <p:cNvGraphicFramePr>
            <a:graphicFrameLocks noGrp="1" noChangeAspect="1"/>
          </p:cNvGraphicFramePr>
          <p:nvPr>
            <p:ph idx="1"/>
          </p:nvPr>
        </p:nvGraphicFramePr>
        <p:xfrm>
          <a:off x="2057400" y="1211263"/>
          <a:ext cx="6711950" cy="3702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Macro-Enabled Template" r:id="rId4" imgW="7297334" imgH="4025407" progId="Word.DocumentMacroEnabled.12">
                  <p:embed/>
                </p:oleObj>
              </mc:Choice>
              <mc:Fallback>
                <p:oleObj name="Macro-Enabled Template" r:id="rId4" imgW="7297334" imgH="4025407" progId="Word.DocumentMacroEnabled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7400" y="1211263"/>
                        <a:ext cx="6711950" cy="37020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56799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72200" y="274638"/>
            <a:ext cx="2514600" cy="2011362"/>
          </a:xfrm>
        </p:spPr>
        <p:txBody>
          <a:bodyPr>
            <a:normAutofit/>
          </a:bodyPr>
          <a:lstStyle/>
          <a:p>
            <a:pPr algn="r"/>
            <a:r>
              <a:rPr lang="fa-IR" sz="2800" dirty="0" smtClean="0">
                <a:solidFill>
                  <a:schemeClr val="tx1"/>
                </a:solidFill>
              </a:rPr>
              <a:t>تنش ون مایزز در انتهای گیردار تیر</a:t>
            </a:r>
            <a:endParaRPr lang="en-US" sz="2800" dirty="0">
              <a:solidFill>
                <a:schemeClr val="tx1"/>
              </a:solidFill>
            </a:endParaRPr>
          </a:p>
        </p:txBody>
      </p:sp>
      <p:pic>
        <p:nvPicPr>
          <p:cNvPr id="6" name="Picture 2" descr="C:\Documents and Settings\ali\Desktop\azadeh khoshravi\5-6-2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685799"/>
            <a:ext cx="4572000" cy="28338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aphicFrame>
        <p:nvGraphicFramePr>
          <p:cNvPr id="7" name="Chart 6"/>
          <p:cNvGraphicFramePr/>
          <p:nvPr/>
        </p:nvGraphicFramePr>
        <p:xfrm>
          <a:off x="838200" y="3581400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1257090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fa-IR" sz="2800" dirty="0" smtClean="0"/>
              <a:t>تأثیر نیروهای تکیه گاهی</a:t>
            </a:r>
            <a:endParaRPr lang="en-US" sz="2800" dirty="0"/>
          </a:p>
        </p:txBody>
      </p:sp>
      <p:pic>
        <p:nvPicPr>
          <p:cNvPr id="123905" name="Picture 1" descr="C:\Documents and Settings\ali\Desktop\azadeh khoshravi\5-6-1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2671" y="1600200"/>
            <a:ext cx="7338657" cy="45259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8971865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sz="2800" dirty="0" smtClean="0"/>
              <a:t>X</a:t>
            </a:r>
            <a:r>
              <a:rPr lang="fa-IR" sz="2800" dirty="0" smtClean="0"/>
              <a:t>تغییر مکان در جهت </a:t>
            </a:r>
            <a:endParaRPr lang="en-US" sz="2800" dirty="0"/>
          </a:p>
        </p:txBody>
      </p:sp>
      <p:pic>
        <p:nvPicPr>
          <p:cNvPr id="122881" name="Picture 1" descr="C:\Documents and Settings\ali\Desktop\azadeh khoshravi\5-6-1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533400"/>
            <a:ext cx="4405629" cy="27362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aphicFrame>
        <p:nvGraphicFramePr>
          <p:cNvPr id="4" name="Chart 3"/>
          <p:cNvGraphicFramePr/>
          <p:nvPr/>
        </p:nvGraphicFramePr>
        <p:xfrm>
          <a:off x="1066800" y="3581400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2132357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en-US" sz="2800" dirty="0" smtClean="0"/>
              <a:t>Y</a:t>
            </a:r>
            <a:r>
              <a:rPr lang="fa-IR" sz="2800" dirty="0" smtClean="0"/>
              <a:t>تغییر مکان در جهت </a:t>
            </a:r>
            <a:endParaRPr lang="en-US" sz="2800" dirty="0"/>
          </a:p>
        </p:txBody>
      </p:sp>
      <p:pic>
        <p:nvPicPr>
          <p:cNvPr id="121857" name="Picture 1" descr="C:\Documents and Settings\ali\Desktop\azadeh khoshravi\5-6-2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685800"/>
            <a:ext cx="4495800" cy="27922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aphicFrame>
        <p:nvGraphicFramePr>
          <p:cNvPr id="4" name="Chart 3"/>
          <p:cNvGraphicFramePr/>
          <p:nvPr/>
        </p:nvGraphicFramePr>
        <p:xfrm>
          <a:off x="1143000" y="3657600"/>
          <a:ext cx="4572000" cy="27415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310935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en-US" sz="2800" dirty="0" smtClean="0"/>
              <a:t>Z</a:t>
            </a:r>
            <a:r>
              <a:rPr lang="fa-IR" sz="2800" dirty="0" smtClean="0"/>
              <a:t>تغییر مکان در جهت </a:t>
            </a:r>
            <a:endParaRPr lang="en-US" sz="2800" dirty="0"/>
          </a:p>
        </p:txBody>
      </p:sp>
      <p:pic>
        <p:nvPicPr>
          <p:cNvPr id="120833" name="Picture 1" descr="C:\Documents and Settings\ali\Desktop\azadeh khoshravi\5-6-2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457200"/>
            <a:ext cx="4648200" cy="287469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aphicFrame>
        <p:nvGraphicFramePr>
          <p:cNvPr id="5" name="Chart 4"/>
          <p:cNvGraphicFramePr/>
          <p:nvPr/>
        </p:nvGraphicFramePr>
        <p:xfrm>
          <a:off x="914400" y="3581400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7704389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sz="2800" dirty="0" smtClean="0"/>
              <a:t>تنش برشی</a:t>
            </a:r>
            <a:endParaRPr lang="en-US" sz="2800" dirty="0"/>
          </a:p>
        </p:txBody>
      </p:sp>
      <p:pic>
        <p:nvPicPr>
          <p:cNvPr id="161794" name="Picture 2" descr="C:\Documents and Settings\ali\Desktop\azadeh khoshravi\5-6-2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1524000"/>
            <a:ext cx="7296401" cy="45259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09877628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sz="2800" dirty="0" smtClean="0"/>
              <a:t>X</a:t>
            </a:r>
            <a:r>
              <a:rPr lang="fa-IR" sz="2800" dirty="0" smtClean="0"/>
              <a:t>کرنش در جهت </a:t>
            </a:r>
            <a:endParaRPr lang="en-US" sz="2800" dirty="0"/>
          </a:p>
        </p:txBody>
      </p:sp>
      <p:pic>
        <p:nvPicPr>
          <p:cNvPr id="263170" name="Picture 2" descr="C:\Documents and Settings\ali\Desktop\azadeh khoshravi\5-6-3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1600200"/>
            <a:ext cx="7278114" cy="45259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87157121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sz="2800" dirty="0" smtClean="0"/>
              <a:t>Y</a:t>
            </a:r>
            <a:r>
              <a:rPr lang="fa-IR" sz="2800" dirty="0" smtClean="0"/>
              <a:t>کرنش در جهت </a:t>
            </a:r>
            <a:endParaRPr lang="en-US" sz="2800" dirty="0"/>
          </a:p>
        </p:txBody>
      </p:sp>
      <p:pic>
        <p:nvPicPr>
          <p:cNvPr id="262146" name="Picture 2" descr="C:\Documents and Settings\ali\Desktop\azadeh khoshravi\5-6-3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2030" y="1600200"/>
            <a:ext cx="7299940" cy="45259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04270321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pPr algn="r"/>
            <a:r>
              <a:rPr lang="en-US" sz="2800" dirty="0" smtClean="0"/>
              <a:t>Z</a:t>
            </a:r>
            <a:r>
              <a:rPr lang="fa-IR" sz="2800" dirty="0" smtClean="0"/>
              <a:t>کرنش در جهت </a:t>
            </a:r>
            <a:endParaRPr lang="en-US" sz="2800" dirty="0"/>
          </a:p>
        </p:txBody>
      </p:sp>
      <p:pic>
        <p:nvPicPr>
          <p:cNvPr id="261122" name="Picture 2" descr="C:\Documents and Settings\ali\Desktop\azadeh khoshravi\5-6-3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066800"/>
            <a:ext cx="4343400" cy="27091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Picture 2" descr="C:\Documents and Settings\ali\Desktop\azadeh khoshravi\5-6-2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1066800"/>
            <a:ext cx="4302832" cy="2667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9525">
            <a:noFill/>
            <a:miter lim="800000"/>
            <a:headEnd/>
            <a:tailEnd/>
          </a:ln>
          <a:effectLst>
            <a:reflection blurRad="12700" stA="38000" endPos="28000" dist="5000" dir="5400000" sy="-100000" algn="bl" rotWithShape="0"/>
          </a:effectLst>
        </p:spPr>
      </p:pic>
      <p:graphicFrame>
        <p:nvGraphicFramePr>
          <p:cNvPr id="6" name="Chart 5"/>
          <p:cNvGraphicFramePr/>
          <p:nvPr/>
        </p:nvGraphicFramePr>
        <p:xfrm>
          <a:off x="2057400" y="3886200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49065459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sz="2800" dirty="0" smtClean="0"/>
              <a:t>مسیر انتخابی</a:t>
            </a:r>
            <a:endParaRPr lang="en-US" sz="2800" dirty="0"/>
          </a:p>
        </p:txBody>
      </p:sp>
      <p:pic>
        <p:nvPicPr>
          <p:cNvPr id="159746" name="Picture 2" descr="C:\Documents and Settings\ali\Desktop\azadeh khoshravi\5-6-2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0995" y="1600200"/>
            <a:ext cx="7302009" cy="45259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4556330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22" name="Content Placeholder 3"/>
          <p:cNvGraphicFramePr>
            <a:graphicFrameLocks noGrp="1" noChangeAspect="1"/>
          </p:cNvGraphicFramePr>
          <p:nvPr>
            <p:ph idx="1"/>
          </p:nvPr>
        </p:nvGraphicFramePr>
        <p:xfrm>
          <a:off x="1830388" y="693738"/>
          <a:ext cx="6900862" cy="539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Macro-Enabled Template" r:id="rId4" imgW="8878464" imgH="6935630" progId="Word.DocumentMacroEnabled.12">
                  <p:embed/>
                </p:oleObj>
              </mc:Choice>
              <mc:Fallback>
                <p:oleObj name="Macro-Enabled Template" r:id="rId4" imgW="8878464" imgH="6935630" progId="Word.DocumentMacroEnabled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0388" y="693738"/>
                        <a:ext cx="6900862" cy="53911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12390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sz="2800" dirty="0" smtClean="0"/>
              <a:t>تنش برشی در مقطع انتهایی تیر</a:t>
            </a:r>
            <a:endParaRPr lang="en-US" sz="2800" dirty="0"/>
          </a:p>
        </p:txBody>
      </p:sp>
      <p:pic>
        <p:nvPicPr>
          <p:cNvPr id="162818" name="Picture 2" descr="C:\Documents and Settings\ali\Desktop\azadeh khoshravi\5-6-2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0100" y="1658144"/>
            <a:ext cx="7543800" cy="44100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4948506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fa-IR" sz="2800" dirty="0" smtClean="0"/>
              <a:t>نمودار تنش برشی ساق تیر</a:t>
            </a:r>
            <a:endParaRPr lang="en-US" sz="2800" dirty="0"/>
          </a:p>
        </p:txBody>
      </p:sp>
      <p:pic>
        <p:nvPicPr>
          <p:cNvPr id="82947" name="Picture 3" descr="C:\Documents and Settings\ali\Desktop\miss khoshravi\5-6-1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871537" y="1686719"/>
            <a:ext cx="7400925" cy="43529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8420012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fa-IR" sz="2800" dirty="0" smtClean="0"/>
              <a:t>نمودار کرنش ساق تیر</a:t>
            </a:r>
            <a:endParaRPr lang="en-US" sz="2800" dirty="0"/>
          </a:p>
        </p:txBody>
      </p:sp>
      <p:pic>
        <p:nvPicPr>
          <p:cNvPr id="83970" name="Picture 2" descr="C:\Documents and Settings\ali\Desktop\miss khoshravi\5-6-1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847725" y="1667669"/>
            <a:ext cx="7448550" cy="43910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330933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46" name="Content Placeholder 3"/>
          <p:cNvGraphicFramePr>
            <a:graphicFrameLocks noGrp="1" noChangeAspect="1"/>
          </p:cNvGraphicFramePr>
          <p:nvPr>
            <p:ph idx="1"/>
          </p:nvPr>
        </p:nvGraphicFramePr>
        <p:xfrm>
          <a:off x="2362200" y="685800"/>
          <a:ext cx="6308725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Macro-Enabled Template" r:id="rId4" imgW="9900522" imgH="8503268" progId="Word.DocumentMacroEnabled.12">
                  <p:embed/>
                </p:oleObj>
              </mc:Choice>
              <mc:Fallback>
                <p:oleObj name="Macro-Enabled Template" r:id="rId4" imgW="9900522" imgH="8503268" progId="Word.DocumentMacroEnabled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685800"/>
                        <a:ext cx="6308725" cy="54181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63229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70" name="Content Placeholder 3"/>
          <p:cNvGraphicFramePr>
            <a:graphicFrameLocks noGrp="1" noChangeAspect="1"/>
          </p:cNvGraphicFramePr>
          <p:nvPr>
            <p:ph idx="1"/>
          </p:nvPr>
        </p:nvGraphicFramePr>
        <p:xfrm>
          <a:off x="1981200" y="304800"/>
          <a:ext cx="6950075" cy="622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Macro-Enabled Template" r:id="rId4" imgW="9264153" imgH="8294159" progId="Word.DocumentMacroEnabled.12">
                  <p:embed/>
                </p:oleObj>
              </mc:Choice>
              <mc:Fallback>
                <p:oleObj name="Macro-Enabled Template" r:id="rId4" imgW="9264153" imgH="8294159" progId="Word.DocumentMacroEnabled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1200" y="304800"/>
                        <a:ext cx="6950075" cy="6223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90230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 noChangeAspect="1"/>
          </p:cNvGraphicFramePr>
          <p:nvPr>
            <p:ph idx="1"/>
          </p:nvPr>
        </p:nvGraphicFramePr>
        <p:xfrm>
          <a:off x="1909763" y="685800"/>
          <a:ext cx="7059612" cy="554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name="Document" r:id="rId4" imgW="7237898" imgH="5686080" progId="Word.Document.12">
                  <p:embed/>
                </p:oleObj>
              </mc:Choice>
              <mc:Fallback>
                <p:oleObj name="Document" r:id="rId4" imgW="7237898" imgH="568608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9763" y="685800"/>
                        <a:ext cx="7059612" cy="5546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273472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sz="2800" dirty="0" smtClean="0"/>
              <a:t>تنش ون مایزز</a:t>
            </a:r>
            <a:endParaRPr lang="en-US" sz="2800" dirty="0"/>
          </a:p>
        </p:txBody>
      </p:sp>
      <p:pic>
        <p:nvPicPr>
          <p:cNvPr id="162818" name="Picture 2" descr="C:\Documents and Settings\ali\Desktop\azadeh khoshravi\5-6-2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304800"/>
            <a:ext cx="4191000" cy="26069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Picture 2" descr="C:\Documents and Settings\ali\Desktop\azadeh khoshravi\5-6-3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3276600"/>
            <a:ext cx="4267200" cy="26489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Picture 2" descr="C:\Documents and Settings\ali\Desktop\azadeh khoshravi\5-6-2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24400" y="2133600"/>
            <a:ext cx="4184405" cy="25935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0276942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sz="2800" dirty="0" smtClean="0"/>
              <a:t>تنش ون مایزز</a:t>
            </a:r>
            <a:endParaRPr lang="en-US" sz="2800" dirty="0"/>
          </a:p>
        </p:txBody>
      </p:sp>
      <p:pic>
        <p:nvPicPr>
          <p:cNvPr id="159746" name="Picture 2" descr="C:\Documents and Settings\ali\Desktop\azadeh khoshravi\5-6-1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228600"/>
            <a:ext cx="4144237" cy="25908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Picture 2" descr="C:\Documents and Settings\ali\Desktop\azadeh khoshravi\5-6-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3200400"/>
            <a:ext cx="4186354" cy="25908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Picture 2" descr="C:\Documents and Settings\ali\Desktop\azadeh khoshravi\5-6-1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8200" y="2133600"/>
            <a:ext cx="4253229" cy="26415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6437402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graphicFrame>
        <p:nvGraphicFramePr>
          <p:cNvPr id="427010" name="Object 2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" name="Video Clip" r:id="rId3" imgW="7621064" imgH="4982270" progId="AVIFile">
                  <p:embed/>
                </p:oleObj>
              </mc:Choice>
              <mc:Fallback>
                <p:oleObj name="Video Clip" r:id="rId3" imgW="7621064" imgH="4982270" progId="AVIFil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198292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fa-IR" sz="2800" dirty="0" smtClean="0"/>
              <a:t>تنش ون مایزز در انتهای آزاد تیر</a:t>
            </a:r>
            <a:endParaRPr lang="en-US" sz="2800" dirty="0"/>
          </a:p>
        </p:txBody>
      </p:sp>
      <p:pic>
        <p:nvPicPr>
          <p:cNvPr id="57346" name="Picture 2" descr="C:\Documents and Settings\ali\Desktop\miss khoshravi\5-6-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935559" y="1600200"/>
            <a:ext cx="7272881" cy="45259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6362611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102</Words>
  <Application>Microsoft Office PowerPoint</Application>
  <PresentationFormat>On-screen Show (4:3)</PresentationFormat>
  <Paragraphs>26</Paragraphs>
  <Slides>22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3</vt:i4>
      </vt:variant>
      <vt:variant>
        <vt:lpstr>Slide Titles</vt:lpstr>
      </vt:variant>
      <vt:variant>
        <vt:i4>22</vt:i4>
      </vt:variant>
    </vt:vector>
  </HeadingPairs>
  <TitlesOfParts>
    <vt:vector size="26" baseType="lpstr">
      <vt:lpstr>Office Theme</vt:lpstr>
      <vt:lpstr>Macro-Enabled Template</vt:lpstr>
      <vt:lpstr>Document</vt:lpstr>
      <vt:lpstr>Video Clip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تنش ون مایزز</vt:lpstr>
      <vt:lpstr>تنش ون مایزز</vt:lpstr>
      <vt:lpstr>PowerPoint Presentation</vt:lpstr>
      <vt:lpstr>تنش ون مایزز در انتهای آزاد تیر</vt:lpstr>
      <vt:lpstr>تنش ون مایزز در انتهای گیردار تیر</vt:lpstr>
      <vt:lpstr>تأثیر نیروهای تکیه گاهی</vt:lpstr>
      <vt:lpstr>Xتغییر مکان در جهت </vt:lpstr>
      <vt:lpstr>Yتغییر مکان در جهت </vt:lpstr>
      <vt:lpstr>Zتغییر مکان در جهت </vt:lpstr>
      <vt:lpstr>تنش برشی</vt:lpstr>
      <vt:lpstr>Xکرنش در جهت </vt:lpstr>
      <vt:lpstr>Yکرنش در جهت </vt:lpstr>
      <vt:lpstr>Zکرنش در جهت </vt:lpstr>
      <vt:lpstr>مسیر انتخابی</vt:lpstr>
      <vt:lpstr>تنش برشی در مقطع انتهایی تیر</vt:lpstr>
      <vt:lpstr>نمودار تنش برشی ساق تیر</vt:lpstr>
      <vt:lpstr>نمودار کرنش ساق تیر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hossein hatami</dc:creator>
  <cp:lastModifiedBy>hossein hatami</cp:lastModifiedBy>
  <cp:revision>1</cp:revision>
  <dcterms:created xsi:type="dcterms:W3CDTF">2015-04-05T04:50:17Z</dcterms:created>
  <dcterms:modified xsi:type="dcterms:W3CDTF">2015-04-05T04:51:22Z</dcterms:modified>
</cp:coreProperties>
</file>