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0036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7253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8729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6342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581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147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7229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1407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8060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5605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7061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FB8D2-1E21-46D3-91E4-8C86D8B4C265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74021-13AE-4B36-B872-EC8AC60E6D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862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8.bin"/><Relationship Id="rId3" Type="http://schemas.openxmlformats.org/officeDocument/2006/relationships/image" Target="../media/image8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4.wmf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3.wmf"/><Relationship Id="rId19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19800" y="762000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Yagut" pitchFamily="2" charset="-78"/>
              </a:rPr>
              <a:t>ميله منشوري با مقطع بيضوي</a:t>
            </a:r>
            <a:endParaRPr lang="fa-I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Yagut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t="5875" r="3922"/>
          <a:stretch>
            <a:fillRect/>
          </a:stretch>
        </p:blipFill>
        <p:spPr bwMode="auto">
          <a:xfrm>
            <a:off x="152400" y="1066800"/>
            <a:ext cx="3581400" cy="239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914400" imgH="215640" progId="Equation.3">
                  <p:embed/>
                </p:oleObj>
              </mc:Choice>
              <mc:Fallback>
                <p:oleObj name="Equation" r:id="rId4" imgW="9144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914400" imgH="215640" progId="Equation.3">
                  <p:embed/>
                </p:oleObj>
              </mc:Choice>
              <mc:Fallback>
                <p:oleObj name="Equation" r:id="rId6" imgW="9144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38600" y="1219200"/>
            <a:ext cx="4724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>
                <a:cs typeface="B Roya" pitchFamily="2" charset="-78"/>
              </a:rPr>
              <a:t>براي ميله با مقطع بيضوي، معادله نقاط مرزي به صورت زير است: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4267200" y="1600200"/>
          <a:ext cx="107141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7" imgW="736560" imgH="419040" progId="Equation.3">
                  <p:embed/>
                </p:oleObj>
              </mc:Choice>
              <mc:Fallback>
                <p:oleObj name="Equation" r:id="rId7" imgW="736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600200"/>
                        <a:ext cx="1071418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038600" y="2209800"/>
            <a:ext cx="4724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>
                <a:cs typeface="B Roya" pitchFamily="2" charset="-78"/>
              </a:rPr>
              <a:t>در اين حالت، تابع تنشي به صورت زير انتخاب مي‌كنيم:</a:t>
            </a: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4191000" y="2590800"/>
          <a:ext cx="166254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9" imgW="1143000" imgH="419040" progId="Equation.3">
                  <p:embed/>
                </p:oleObj>
              </mc:Choice>
              <mc:Fallback>
                <p:oleObj name="Equation" r:id="rId9" imgW="11430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590800"/>
                        <a:ext cx="166254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190999" y="3276600"/>
          <a:ext cx="348342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1" imgW="2539800" imgH="444240" progId="Equation.3">
                  <p:embed/>
                </p:oleObj>
              </mc:Choice>
              <mc:Fallback>
                <p:oleObj name="Equation" r:id="rId11" imgW="25398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0999" y="3276600"/>
                        <a:ext cx="3483429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457200" y="3886200"/>
          <a:ext cx="2715491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3" imgW="1866600" imgH="419040" progId="Equation.3">
                  <p:embed/>
                </p:oleObj>
              </mc:Choice>
              <mc:Fallback>
                <p:oleObj name="Equation" r:id="rId13" imgW="1866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886200"/>
                        <a:ext cx="2715491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423863" y="4572000"/>
          <a:ext cx="55292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5" imgW="4140000" imgH="457200" progId="Equation.3">
                  <p:embed/>
                </p:oleObj>
              </mc:Choice>
              <mc:Fallback>
                <p:oleObj name="Equation" r:id="rId15" imgW="4140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4572000"/>
                        <a:ext cx="55292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52400" y="5105400"/>
            <a:ext cx="4772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5638800" y="5562600"/>
          <a:ext cx="1787236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18" imgW="1091880" imgH="419040" progId="Equation.3">
                  <p:embed/>
                </p:oleObj>
              </mc:Choice>
              <mc:Fallback>
                <p:oleObj name="Equation" r:id="rId18" imgW="1091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562600"/>
                        <a:ext cx="1787236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886200" y="4191000"/>
            <a:ext cx="510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>
                <a:cs typeface="B Roya" pitchFamily="2" charset="-78"/>
              </a:rPr>
              <a:t>با قرار دادن تابع تنش در رابطه مربوط به كوپل پيچشي داريم:</a:t>
            </a:r>
          </a:p>
        </p:txBody>
      </p:sp>
    </p:spTree>
    <p:extLst>
      <p:ext uri="{BB962C8B-B14F-4D97-AF65-F5344CB8AC3E}">
        <p14:creationId xmlns:p14="http://schemas.microsoft.com/office/powerpoint/2010/main" val="358518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4313" r="2965"/>
          <a:stretch>
            <a:fillRect/>
          </a:stretch>
        </p:blipFill>
        <p:spPr bwMode="auto">
          <a:xfrm>
            <a:off x="381000" y="1524000"/>
            <a:ext cx="318473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 l="4372"/>
          <a:stretch>
            <a:fillRect/>
          </a:stretch>
        </p:blipFill>
        <p:spPr bwMode="auto">
          <a:xfrm>
            <a:off x="381000" y="4114800"/>
            <a:ext cx="3200400" cy="199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239000" y="838200"/>
            <a:ext cx="1447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Yagut" pitchFamily="2" charset="-78"/>
              </a:rPr>
              <a:t>نتايج تحليلي: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4114800"/>
            <a:ext cx="2743200" cy="226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962400" y="1447800"/>
            <a:ext cx="47244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fa-IR" b="1" dirty="0" smtClean="0">
                <a:cs typeface="B Roya" pitchFamily="2" charset="-78"/>
              </a:rPr>
              <a:t>نمودارهاي تابع تنش و جابجايي محوري در شكل هاي زير نشان داده شده‌اند. همانطور كه از شكل‌ها واضح است، ماكزيمم شيب تابع تنش در بالا و پايين مقطع (</a:t>
            </a:r>
            <a:r>
              <a:rPr lang="en-US" b="1" dirty="0" smtClean="0">
                <a:cs typeface="B Roya" pitchFamily="2" charset="-78"/>
              </a:rPr>
              <a:t>x=0,y=+</a:t>
            </a:r>
            <a:r>
              <a:rPr lang="en-US" b="1" baseline="-25000" dirty="0" smtClean="0">
                <a:cs typeface="B Roya" pitchFamily="2" charset="-78"/>
              </a:rPr>
              <a:t>-</a:t>
            </a:r>
            <a:r>
              <a:rPr lang="en-US" b="1" dirty="0" smtClean="0">
                <a:cs typeface="B Roya" pitchFamily="2" charset="-78"/>
              </a:rPr>
              <a:t>b</a:t>
            </a:r>
            <a:r>
              <a:rPr lang="fa-IR" b="1" dirty="0" smtClean="0">
                <a:cs typeface="B Roya" pitchFamily="2" charset="-78"/>
              </a:rPr>
              <a:t>) رخ مي‌دهد.</a:t>
            </a:r>
          </a:p>
        </p:txBody>
      </p:sp>
    </p:spTree>
    <p:extLst>
      <p:ext uri="{BB962C8B-B14F-4D97-AF65-F5344CB8AC3E}">
        <p14:creationId xmlns:p14="http://schemas.microsoft.com/office/powerpoint/2010/main" val="66589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29200" y="762000"/>
            <a:ext cx="3886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Yagut" pitchFamily="2" charset="-78"/>
              </a:rPr>
              <a:t>شبيه سازي با نرم افزار:</a:t>
            </a: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95400"/>
            <a:ext cx="812751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7010400" y="3581400"/>
          <a:ext cx="1301750" cy="235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965160" imgH="1752480" progId="Equation.3">
                  <p:embed/>
                </p:oleObj>
              </mc:Choice>
              <mc:Fallback>
                <p:oleObj name="Equation" r:id="rId4" imgW="965160" imgH="1752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3581400"/>
                        <a:ext cx="1301750" cy="23590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614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29200" y="152400"/>
            <a:ext cx="3886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Yagut" pitchFamily="2" charset="-78"/>
              </a:rPr>
              <a:t>شبيه سازي با نرم افزار:</a:t>
            </a:r>
          </a:p>
        </p:txBody>
      </p:sp>
      <p:pic>
        <p:nvPicPr>
          <p:cNvPr id="7" name="Picture 6" descr="untitled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533400"/>
            <a:ext cx="6858000" cy="2643502"/>
          </a:xfrm>
          <a:prstGeom prst="rect">
            <a:avLst/>
          </a:prstGeom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352800"/>
            <a:ext cx="6839932" cy="305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9688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.JPG"/>
          <p:cNvPicPr>
            <a:picLocks noChangeAspect="1"/>
          </p:cNvPicPr>
          <p:nvPr/>
        </p:nvPicPr>
        <p:blipFill>
          <a:blip r:embed="rId2"/>
          <a:srcRect r="3859"/>
          <a:stretch>
            <a:fillRect/>
          </a:stretch>
        </p:blipFill>
        <p:spPr>
          <a:xfrm>
            <a:off x="228600" y="3837788"/>
            <a:ext cx="7620000" cy="28487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4579" y="6367046"/>
            <a:ext cx="2514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en-US" sz="1600" dirty="0" smtClean="0"/>
              <a:t>Displacement contours</a:t>
            </a:r>
            <a:endParaRPr lang="fa-IR" sz="16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1" y="1219200"/>
            <a:ext cx="7628118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943600" y="3505200"/>
            <a:ext cx="2514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en-US" sz="1600" dirty="0" smtClean="0"/>
              <a:t>Stress contours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09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52400"/>
            <a:ext cx="7848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fa-IR" b="1" dirty="0" smtClean="0">
                <a:cs typeface="B Roya" pitchFamily="2" charset="-78"/>
              </a:rPr>
              <a:t>تمام نتايج به دست آمده با قرار دادن </a:t>
            </a:r>
            <a:r>
              <a:rPr lang="en-US" b="1" dirty="0" smtClean="0">
                <a:cs typeface="B Roya" pitchFamily="2" charset="-78"/>
              </a:rPr>
              <a:t>a=b</a:t>
            </a:r>
            <a:r>
              <a:rPr lang="fa-IR" b="1" dirty="0" smtClean="0">
                <a:cs typeface="B Roya" pitchFamily="2" charset="-78"/>
              </a:rPr>
              <a:t> مربوط به پيچش </a:t>
            </a:r>
            <a:r>
              <a:rPr lang="fa-IR" b="1" dirty="0" smtClean="0">
                <a:solidFill>
                  <a:srgbClr val="FF0000"/>
                </a:solidFill>
                <a:cs typeface="B Roya" pitchFamily="2" charset="-78"/>
              </a:rPr>
              <a:t>مقطع دايروي </a:t>
            </a:r>
            <a:r>
              <a:rPr lang="fa-IR" b="1" dirty="0" smtClean="0">
                <a:cs typeface="B Roya" pitchFamily="2" charset="-78"/>
              </a:rPr>
              <a:t>شكل خواهد شد. در اين صورت تنش منتجه و زاويه پيچش واحد طول برابر خواهند شد با :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09600" y="609600"/>
          <a:ext cx="13716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990360" imgH="419040" progId="Equation.3">
                  <p:embed/>
                </p:oleObj>
              </mc:Choice>
              <mc:Fallback>
                <p:oleObj name="Equation" r:id="rId3" imgW="9903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609600"/>
                        <a:ext cx="13716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600" y="1143000"/>
            <a:ext cx="7772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fa-IR" b="1" dirty="0" smtClean="0">
                <a:cs typeface="B Roya" pitchFamily="2" charset="-78"/>
              </a:rPr>
              <a:t>در ضمن با قرار دادن </a:t>
            </a:r>
            <a:r>
              <a:rPr lang="en-US" b="1" dirty="0" smtClean="0">
                <a:cs typeface="B Roya" pitchFamily="2" charset="-78"/>
              </a:rPr>
              <a:t>a=b </a:t>
            </a:r>
            <a:r>
              <a:rPr lang="fa-IR" b="1" dirty="0" smtClean="0">
                <a:cs typeface="B Roya" pitchFamily="2" charset="-78"/>
              </a:rPr>
              <a:t> ، </a:t>
            </a:r>
            <a:r>
              <a:rPr lang="en-US" b="1" dirty="0" smtClean="0">
                <a:cs typeface="B Roya" pitchFamily="2" charset="-78"/>
              </a:rPr>
              <a:t>w=0 </a:t>
            </a:r>
            <a:r>
              <a:rPr lang="fa-IR" b="1" dirty="0" smtClean="0">
                <a:cs typeface="B Roya" pitchFamily="2" charset="-78"/>
              </a:rPr>
              <a:t> خواهد شد. اين نتيجه نشان مي‌دهد كه حركت محوري در ميله با مقطع دايره اي شكل، صفر بوده و سطح مقطع مستوي باقي مي ماند.</a:t>
            </a: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5"/>
          <a:srcRect r="1370"/>
          <a:stretch>
            <a:fillRect/>
          </a:stretch>
        </p:blipFill>
        <p:spPr bwMode="auto">
          <a:xfrm>
            <a:off x="609600" y="1828800"/>
            <a:ext cx="5486400" cy="24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324600" y="2743200"/>
            <a:ext cx="1752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en-US" sz="1600" dirty="0" smtClean="0"/>
              <a:t>Stress contours</a:t>
            </a:r>
            <a:endParaRPr lang="fa-IR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172200" y="5257800"/>
            <a:ext cx="222266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en-US" sz="1600" dirty="0" smtClean="0"/>
              <a:t>Displacement contours</a:t>
            </a:r>
            <a:endParaRPr lang="fa-IR" sz="1600" dirty="0"/>
          </a:p>
        </p:txBody>
      </p:sp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6"/>
          <a:srcRect r="861" b="5714"/>
          <a:stretch>
            <a:fillRect/>
          </a:stretch>
        </p:blipFill>
        <p:spPr bwMode="auto">
          <a:xfrm>
            <a:off x="622466" y="4329224"/>
            <a:ext cx="5486399" cy="24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748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2015-04-05T05:05:43Z</dcterms:created>
  <dcterms:modified xsi:type="dcterms:W3CDTF">2015-04-05T05:06:00Z</dcterms:modified>
</cp:coreProperties>
</file>