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8272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7532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461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5584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9553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4841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8190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391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4547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645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177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4F410-724F-4B71-B795-977F6838917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77F74-50BB-49C0-B59A-B04B5BA9CE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817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15686" y="1344947"/>
                <a:ext cx="8392887" cy="53506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های </a:t>
                </a:r>
                <a14:m>
                  <m:oMath xmlns:m="http://schemas.openxmlformats.org/officeDocument/2006/math">
                    <m:r>
                      <a:rPr lang="fa-IR" sz="48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4800" b="0" i="1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1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fa-IR" sz="48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4800" b="0" i="1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2</m:t>
                    </m:r>
                    <m:r>
                      <a:rPr lang="fa-IR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 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در یک مخزن مخروطی جدار نازک تحت فشار توسط سیال آب با شرایط زیر:</a:t>
                </a:r>
              </a:p>
              <a:p>
                <a:pPr algn="l"/>
                <a14:m>
                  <m:oMath xmlns:m="http://schemas.openxmlformats.org/officeDocument/2006/math">
                    <m:r>
                      <a:rPr lang="fa-IR" sz="48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𝛼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=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15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                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𝐸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=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210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×</m:t>
                    </m:r>
                    <m:r>
                      <a:rPr lang="en-US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𝑒</m:t>
                    </m:r>
                    <m:r>
                      <a:rPr lang="en-US" sz="4800" b="0" i="1" baseline="30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9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:endParaRPr lang="en-US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48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𝜈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0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3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                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h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𝑚</m:t>
                      </m:r>
                    </m:oMath>
                  </m:oMathPara>
                </a14:m>
                <a:endParaRPr lang="en-US" sz="48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Cambria Math"/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𝐻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150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           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𝑦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100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</m:t>
                      </m:r>
                    </m:oMath>
                  </m:oMathPara>
                </a14:m>
                <a:endParaRPr lang="en-US" sz="48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40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𝜌</m:t>
                      </m:r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1000</m:t>
                      </m:r>
                      <m:f>
                        <m:fPr>
                          <m:type m:val="skw"/>
                          <m:ctrlP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𝑘𝑔</m:t>
                          </m:r>
                        </m:num>
                        <m:den>
                          <m: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𝑚</m:t>
                          </m:r>
                          <m:r>
                            <a:rPr lang="en-US" sz="40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3</m:t>
                          </m:r>
                        </m:den>
                      </m:f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     </m:t>
                      </m:r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𝑔</m:t>
                      </m:r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10</m:t>
                      </m:r>
                      <m:f>
                        <m:fPr>
                          <m:type m:val="skw"/>
                          <m:ctrlP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𝑚</m:t>
                          </m:r>
                        </m:num>
                        <m:den>
                          <m:r>
                            <a:rPr lang="en-US" sz="4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𝑠</m:t>
                          </m:r>
                          <m:r>
                            <a:rPr lang="en-US" sz="40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86" y="1344947"/>
                <a:ext cx="8392887" cy="5350632"/>
              </a:xfrm>
              <a:prstGeom prst="rect">
                <a:avLst/>
              </a:prstGeom>
              <a:blipFill rotWithShape="1">
                <a:blip r:embed="rId2"/>
                <a:stretch>
                  <a:fillRect l="-5084" t="-2395" r="-3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41034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0170" y="1600200"/>
            <a:ext cx="83928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بررسی مساله با نرم افزار آباکوس</a:t>
            </a:r>
          </a:p>
        </p:txBody>
      </p:sp>
    </p:spTree>
    <p:extLst>
      <p:ext uri="{BB962C8B-B14F-4D97-AF65-F5344CB8AC3E}">
        <p14:creationId xmlns:p14="http://schemas.microsoft.com/office/powerpoint/2010/main" val="36966242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در </a:t>
                </a:r>
                <a:r>
                  <a:rPr lang="en-US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en-US" sz="4800" i="1" baseline="-2500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h@med\Desktop\sssssssssss\s11 ma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9" y="1219200"/>
            <a:ext cx="8466138" cy="51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3237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در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en-US" sz="4800" i="1" baseline="-2500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2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h@med\Desktop\sssssssssss\s22 ma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70" y="1044649"/>
            <a:ext cx="8635230" cy="53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1781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en-US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3</m:t>
                        </m:r>
                      </m:e>
                    </m:d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Users\h@med\Desktop\sssssssssss\s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492438" cy="475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189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55806" y="381000"/>
            <a:ext cx="25875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مقدار جابجایی</a:t>
            </a:r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4098" name="Picture 2" descr="C:\Users\h@med\Desktop\sssssssssss\u magnitu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371600"/>
            <a:ext cx="8327637" cy="462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7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170" y="152400"/>
                <a:ext cx="839288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برای مخروط با شرایط قبل و </a:t>
                </a:r>
                <a14:m>
                  <m:oMath xmlns:m="http://schemas.openxmlformats.org/officeDocument/2006/math">
                    <m:r>
                      <a:rPr lang="fa-IR" sz="48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𝛼</m:t>
                    </m:r>
                    <m:r>
                      <a:rPr lang="fa-IR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=</m:t>
                    </m:r>
                    <m:r>
                      <a:rPr lang="fa-IR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30</m:t>
                    </m:r>
                    <m:r>
                      <a:rPr lang="fa-IR" sz="4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 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و حجم سیال برابر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1569660"/>
              </a:xfrm>
              <a:prstGeom prst="rect">
                <a:avLst/>
              </a:prstGeom>
              <a:blipFill rotWithShape="1">
                <a:blip r:embed="rId2"/>
                <a:stretch>
                  <a:fillRect t="-7782" b="-22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67453" y="1905000"/>
                <a:ext cx="76621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800" b="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ارتفاع سطح آب در این حالت:                 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𝐻</m:t>
                    </m:r>
                    <m:r>
                      <a:rPr lang="en-US" sz="2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90</m:t>
                    </m:r>
                    <m:r>
                      <a:rPr lang="en-US" sz="28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𝑚</m:t>
                    </m:r>
                  </m:oMath>
                </a14:m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53" y="1905000"/>
                <a:ext cx="7662147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4118" r="-2068" b="-3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44000" y="2514600"/>
                <a:ext cx="8392887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در نتیجه با محاسبه از روابط تئوری داریم:</a:t>
                </a:r>
              </a:p>
              <a:p>
                <a:pPr algn="l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en-US" sz="4800" i="1" baseline="-2500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  <m:r>
                      <a:rPr lang="fa-IR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=</m:t>
                    </m:r>
                    <m:r>
                      <a:rPr lang="fa-IR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9</m:t>
                    </m:r>
                    <m:r>
                      <a:rPr lang="en-US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.</m:t>
                    </m:r>
                    <m:r>
                      <a:rPr lang="fa-IR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85</m:t>
                    </m:r>
                    <m:r>
                      <a:rPr lang="en-US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5</m:t>
                    </m:r>
                    <m:r>
                      <a:rPr lang="en-US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 </m:t>
                    </m:r>
                    <m:r>
                      <m:rPr>
                        <m:sty m:val="p"/>
                      </m:rPr>
                      <a:rPr lang="en-US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M</m:t>
                    </m:r>
                    <m:r>
                      <a:rPr lang="en-US" sz="4800" b="0" i="1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𝑃</m:t>
                    </m:r>
                    <m:r>
                      <m:rPr>
                        <m:sty m:val="p"/>
                      </m:rPr>
                      <a:rPr lang="en-US" sz="4800" b="0" i="0" baseline="-2500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a</m:t>
                    </m:r>
                  </m:oMath>
                </a14:m>
                <a:endParaRPr lang="en-US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fa-IR" sz="4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cs typeface="B Mitra" pitchFamily="2" charset="-78"/>
                            </a:rPr>
                          </m:ctrlPr>
                        </m:dPr>
                        <m:e>
                          <m:r>
                            <a:rPr lang="fa-IR" sz="4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𝜎</m:t>
                          </m:r>
                          <m:r>
                            <a:rPr lang="en-US" sz="4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2</m:t>
                          </m:r>
                        </m:e>
                      </m:d>
                      <m:r>
                        <a:rPr lang="en-US" sz="4800" i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𝑚𝑎𝑥</m:t>
                      </m:r>
                      <m:r>
                        <a:rPr lang="fa-IR" sz="4800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1</m:t>
                      </m:r>
                      <m:r>
                        <a:rPr lang="en-US" sz="4800" b="0" i="0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3</m:t>
                      </m:r>
                      <m:r>
                        <a:rPr lang="en-US" sz="4800" b="0" i="0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4800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5</m:t>
                      </m:r>
                      <m:r>
                        <a:rPr lang="en-US" sz="4800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800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MPa</m:t>
                      </m:r>
                    </m:oMath>
                  </m:oMathPara>
                </a14:m>
                <a:endParaRPr lang="fa-IR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00" y="2514600"/>
                <a:ext cx="8392887" cy="3046988"/>
              </a:xfrm>
              <a:prstGeom prst="rect">
                <a:avLst/>
              </a:prstGeom>
              <a:blipFill rotWithShape="1">
                <a:blip r:embed="rId4"/>
                <a:stretch>
                  <a:fillRect t="-5010" r="-3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06359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0170" y="1600200"/>
            <a:ext cx="83928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بررسی مساله با نرم افزار آباکوس</a:t>
            </a:r>
          </a:p>
        </p:txBody>
      </p:sp>
    </p:spTree>
    <p:extLst>
      <p:ext uri="{BB962C8B-B14F-4D97-AF65-F5344CB8AC3E}">
        <p14:creationId xmlns:p14="http://schemas.microsoft.com/office/powerpoint/2010/main" val="35474633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Users\h@med\Desktop\sssssssssss\DirectoryName\s11 alfa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53" y="1276350"/>
            <a:ext cx="871586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8462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2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C:\Users\h@med\Desktop\sssssssssss\DirectoryName\s22 alfa 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70" y="1138518"/>
            <a:ext cx="8406334" cy="512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1408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dPr>
                      <m:e>
                        <m:r>
                          <a:rPr lang="fa-IR" sz="48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  <m:r>
                          <a:rPr lang="fa-IR" sz="48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3</m:t>
                        </m:r>
                      </m:e>
                    </m:d>
                    <m:r>
                      <a:rPr lang="en-US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𝑚𝑎𝑥</m:t>
                    </m:r>
                  </m:oMath>
                </a14:m>
                <a:endParaRPr lang="fa-IR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0" y="152400"/>
                <a:ext cx="8392887" cy="830997"/>
              </a:xfrm>
              <a:prstGeom prst="rect">
                <a:avLst/>
              </a:prstGeom>
              <a:blipFill rotWithShape="1">
                <a:blip r:embed="rId2"/>
                <a:stretch>
                  <a:fillRect t="-14706" b="-4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C:\Users\h@med\Desktop\sssssssssss\DirectoryName\s33 ba alfa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31" y="1219199"/>
            <a:ext cx="8602677" cy="48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396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5686" y="364368"/>
                <a:ext cx="8392887" cy="4770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با قرار دادن مقادیر بالا در روابط </a:t>
                </a:r>
                <a14:m>
                  <m:oMath xmlns:m="http://schemas.openxmlformats.org/officeDocument/2006/math">
                    <m:r>
                      <a:rPr lang="fa-IR" sz="48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1</m:t>
                    </m:r>
                  </m:oMath>
                </a14:m>
                <a:r>
                  <a:rPr lang="fa-IR" sz="4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fa-IR" sz="48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𝜎</m:t>
                    </m:r>
                    <m:r>
                      <a:rPr lang="fa-IR" sz="4800" i="1" baseline="-250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2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داریم: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48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𝜎</m:t>
                      </m:r>
                      <m:r>
                        <a:rPr lang="fa-IR" sz="4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</m:t>
                      </m:r>
                      <m:r>
                        <a:rPr lang="fa-IR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fa-IR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11</m:t>
                      </m:r>
                      <m:r>
                        <a:rPr lang="fa-IR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.</m:t>
                      </m:r>
                      <m:r>
                        <a:rPr lang="fa-IR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558</m:t>
                      </m:r>
                      <m:r>
                        <a:rPr lang="fa-IR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𝑀𝑃𝑎</m:t>
                      </m:r>
                    </m:oMath>
                  </m:oMathPara>
                </a14:m>
                <a:endParaRPr lang="en-US" sz="48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fa-IR" sz="480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cs typeface="B Mitra" pitchFamily="2" charset="-78"/>
                            </a:rPr>
                          </m:ctrlPr>
                        </m:dPr>
                        <m:e>
                          <m:r>
                            <a:rPr lang="fa-IR" sz="480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𝜎</m:t>
                          </m:r>
                          <m:r>
                            <a:rPr lang="en-US" sz="4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1</m:t>
                          </m:r>
                        </m:e>
                      </m:d>
                      <m:r>
                        <a:rPr lang="en-US" sz="4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𝑚𝑎𝑥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11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7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 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𝑀𝑃𝑎</m:t>
                      </m:r>
                    </m:oMath>
                  </m:oMathPara>
                </a14:m>
                <a:endParaRPr lang="en-US" sz="48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:endParaRPr lang="en-US" sz="4800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𝜎</m:t>
                      </m:r>
                      <m:r>
                        <a:rPr lang="en-US" sz="4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2</m:t>
                      </m:r>
                      <m:r>
                        <a:rPr lang="fa-IR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=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387</m:t>
                      </m:r>
                      <m:r>
                        <a:rPr lang="fa-IR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</m:t>
                      </m:r>
                      <m:r>
                        <a:rPr lang="en-US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𝑀𝑃𝑎</m:t>
                      </m:r>
                    </m:oMath>
                  </m:oMathPara>
                </a14:m>
                <a:endParaRPr lang="en-US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fa-IR" sz="4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cs typeface="B Mitra" pitchFamily="2" charset="-78"/>
                            </a:rPr>
                          </m:ctrlPr>
                        </m:dPr>
                        <m:e>
                          <m:r>
                            <a:rPr lang="fa-IR" sz="4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𝜎</m:t>
                          </m:r>
                          <m:r>
                            <a:rPr lang="en-US" sz="4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2</m:t>
                          </m:r>
                        </m:e>
                      </m:d>
                      <m:r>
                        <a:rPr lang="en-US" sz="4800" i="1" baseline="-250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𝑚𝑎𝑥</m:t>
                      </m:r>
                      <m:r>
                        <a:rPr lang="en-US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=</m:t>
                      </m:r>
                      <m:r>
                        <a:rPr lang="fa-IR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15</m:t>
                      </m:r>
                      <m:r>
                        <a:rPr lang="fa-IR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.</m:t>
                      </m:r>
                      <m:r>
                        <a:rPr lang="en-US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603</m:t>
                      </m:r>
                      <m:r>
                        <a:rPr lang="en-US" sz="4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  <a:cs typeface="B Mitra" pitchFamily="2" charset="-78"/>
                        </a:rPr>
                        <m:t> </m:t>
                      </m:r>
                      <m:r>
                        <a:rPr lang="en-US" sz="48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cs typeface="B Mitra" pitchFamily="2" charset="-78"/>
                        </a:rPr>
                        <m:t>𝑀𝑃𝑎</m:t>
                      </m:r>
                    </m:oMath>
                  </m:oMathPara>
                </a14:m>
                <a:endParaRPr lang="en-US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  <a:p>
                <a:pPr algn="l"/>
                <a:endParaRPr lang="fa-IR" sz="4800" baseline="-25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Mitra" pitchFamily="2" charset="-78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86" y="364368"/>
                <a:ext cx="8392887" cy="4770537"/>
              </a:xfrm>
              <a:prstGeom prst="rect">
                <a:avLst/>
              </a:prstGeom>
              <a:blipFill rotWithShape="1">
                <a:blip r:embed="rId2"/>
                <a:stretch>
                  <a:fillRect l="-2542" t="-2558" r="-3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75504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55806" y="381000"/>
            <a:ext cx="25875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مقدار جابجایی</a:t>
            </a:r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8194" name="Picture 2" descr="C:\Users\h@med\Desktop\sssssssssss\DirectoryName\u alfa 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6" y="1600200"/>
            <a:ext cx="8121255" cy="450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01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81000" y="1371600"/>
                <a:ext cx="8392887" cy="5262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با توجه به اینکه برای دو مخروط با شرایط و حجم سیال یکسان و مقادیر زاویه </a:t>
                </a:r>
                <a14:m>
                  <m:oMath xmlns:m="http://schemas.openxmlformats.org/officeDocument/2006/math">
                    <m:r>
                      <a:rPr lang="fa-IR" sz="48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𝛼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های متفاوت می توان به این نتیجه رسید با افزایش </a:t>
                </a:r>
                <a14:m>
                  <m:oMath xmlns:m="http://schemas.openxmlformats.org/officeDocument/2006/math">
                    <m:r>
                      <a:rPr lang="fa-IR" sz="480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  <a:cs typeface="B Mitra" pitchFamily="2" charset="-78"/>
                      </a:rPr>
                      <m:t>𝛼</m:t>
                    </m:r>
                  </m:oMath>
                </a14:m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مقادیر تنش ها کاهش پیدا می کند.</a:t>
                </a:r>
              </a:p>
              <a:p>
                <a:r>
                  <a:rPr lang="fa-IR" sz="48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2-جواب بدست آمده در نرم افزار از از نظر مقدار و نیز مکان تنشهای ماکزیمم کاملا صحیح میباشد.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71600"/>
                <a:ext cx="8392887" cy="5262979"/>
              </a:xfrm>
              <a:prstGeom prst="rect">
                <a:avLst/>
              </a:prstGeom>
              <a:blipFill rotWithShape="1">
                <a:blip r:embed="rId2"/>
                <a:stretch>
                  <a:fillRect l="-4360" t="-2781" r="-3924" b="-6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7125154" y="404664"/>
            <a:ext cx="1561646" cy="7848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نتیجه :</a:t>
            </a:r>
            <a:endParaRPr lang="fa-IR" sz="4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96410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49540" y="404664"/>
            <a:ext cx="2637260" cy="7848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کاربرد سوم:</a:t>
            </a:r>
            <a:endParaRPr lang="fa-IR" sz="4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308080"/>
            <a:ext cx="83928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بدست آوردن روابط تنش در یک مخزن جدار نازک مخروطی.</a:t>
            </a:r>
          </a:p>
        </p:txBody>
      </p:sp>
    </p:spTree>
    <p:extLst>
      <p:ext uri="{BB962C8B-B14F-4D97-AF65-F5344CB8AC3E}">
        <p14:creationId xmlns:p14="http://schemas.microsoft.com/office/powerpoint/2010/main" val="9355352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57200" y="381000"/>
                <a:ext cx="8392887" cy="25853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یک مخزن مخروطی درباز پر از مایع را در نظر می گیریم. در این حالت انحنای نصف النهاری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fa-IR" sz="540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fPr>
                      <m:num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  <m:t>1</m:t>
                        </m:r>
                      </m:num>
                      <m:den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  <m:t>𝑟</m:t>
                        </m:r>
                        <m:r>
                          <a:rPr lang="en-US" sz="5400" b="0" i="1" baseline="-25000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  <m:t>1</m:t>
                        </m:r>
                      </m:den>
                    </m:f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برابر صفر است.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81000"/>
                <a:ext cx="8392887" cy="2585323"/>
              </a:xfrm>
              <a:prstGeom prst="rect">
                <a:avLst/>
              </a:prstGeom>
              <a:blipFill rotWithShape="1">
                <a:blip r:embed="rId2"/>
                <a:stretch>
                  <a:fillRect l="-5810" t="-6840" r="-4430" b="-16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57200" y="2984480"/>
                <a:ext cx="8392887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تنش حلقوی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</m:ctrlPr>
                      </m:sSubPr>
                      <m:e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</m:e>
                      <m:sub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ناشی از فشار مایع را</a:t>
                </a:r>
              </a:p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می توانیم از رابطه زیر محاسبه کنیم.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984480"/>
                <a:ext cx="8392887" cy="1754326"/>
              </a:xfrm>
              <a:prstGeom prst="rect">
                <a:avLst/>
              </a:prstGeom>
              <a:blipFill rotWithShape="1">
                <a:blip r:embed="rId3"/>
                <a:stretch>
                  <a:fillRect t="-8362" r="-4430" b="-23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14400" y="5105400"/>
                <a:ext cx="2229843" cy="8302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</m:ctrlPr>
                            </m:sSubPr>
                            <m:e>
                              <m: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𝑟</m:t>
                          </m:r>
                          <m:r>
                            <a:rPr lang="en-US" sz="2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fa-IR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</m:ctrlPr>
                            </m:sSubPr>
                            <m:e>
                              <m: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fa-IR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  <a:cs typeface="B Mitra" pitchFamily="2" charset="-78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𝑟</m:t>
                          </m:r>
                          <m:r>
                            <a:rPr lang="en-US" sz="2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  <a:cs typeface="B Mitra" pitchFamily="2" charset="-78"/>
                            </a:rPr>
                            <m:t>2</m:t>
                          </m:r>
                        </m:den>
                      </m:f>
                      <m:r>
                        <a:rPr lang="fa-IR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𝑝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5105400"/>
                <a:ext cx="2229843" cy="830292"/>
              </a:xfrm>
              <a:prstGeom prst="rect">
                <a:avLst/>
              </a:prstGeom>
              <a:blipFill rotWithShape="1">
                <a:blip r:embed="rId4"/>
                <a:stretch>
                  <a:fillRect b="-10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886200" y="5181600"/>
                <a:ext cx="1990097" cy="8706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𝑟</m:t>
                      </m:r>
                      <m:r>
                        <a:rPr lang="en-US" sz="2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2</m:t>
                      </m:r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𝑦𝑡𝑎𝑛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𝑐𝑜𝑠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den>
                      </m:f>
                    </m:oMath>
                  </m:oMathPara>
                </a14:m>
                <a:endParaRPr lang="en-US" sz="2800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5181600"/>
                <a:ext cx="1990097" cy="870688"/>
              </a:xfrm>
              <a:prstGeom prst="rect">
                <a:avLst/>
              </a:prstGeom>
              <a:blipFill rotWithShape="1">
                <a:blip r:embed="rId5"/>
                <a:stretch>
                  <a:fillRect b="-6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334267" y="5432278"/>
                <a:ext cx="234878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𝑝</m:t>
                      </m:r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𝛾</m:t>
                      </m:r>
                      <m:d>
                        <m:dPr>
                          <m:ctrlP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𝐻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4267" y="5432278"/>
                <a:ext cx="2348785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24150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43200" y="1547290"/>
            <a:ext cx="3795931" cy="4406501"/>
            <a:chOff x="3450771" y="1800225"/>
            <a:chExt cx="2492829" cy="303303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5" r="3398" b="6892"/>
            <a:stretch/>
          </p:blipFill>
          <p:spPr bwMode="auto">
            <a:xfrm>
              <a:off x="3450771" y="1800225"/>
              <a:ext cx="2492829" cy="30330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/>
                <p:cNvSpPr/>
                <p:nvPr/>
              </p:nvSpPr>
              <p:spPr>
                <a:xfrm>
                  <a:off x="5541887" y="1916668"/>
                  <a:ext cx="401713" cy="307777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a-IR" sz="1400" i="1" smtClean="0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</m:ctrlPr>
                          </m:sSubPr>
                          <m:e>
                            <m:r>
                              <a:rPr lang="fa-IR" sz="1400" i="1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  <m:t>𝜎</m:t>
                            </m:r>
                          </m:e>
                          <m:sub>
                            <m:r>
                              <a:rPr lang="fa-IR" sz="1400" i="1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Rectangle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41887" y="1916668"/>
                  <a:ext cx="401713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/>
                <p:cNvSpPr/>
                <p:nvPr/>
              </p:nvSpPr>
              <p:spPr>
                <a:xfrm>
                  <a:off x="3713087" y="1905000"/>
                  <a:ext cx="401713" cy="307777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a-IR" sz="1400" i="1" smtClean="0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</m:ctrlPr>
                          </m:sSubPr>
                          <m:e>
                            <m:r>
                              <a:rPr lang="fa-IR" sz="1400" i="1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  <m:t>𝜎</m:t>
                            </m:r>
                          </m:e>
                          <m:sub>
                            <m:r>
                              <a:rPr lang="fa-IR" sz="1400" i="1">
                                <a:solidFill>
                                  <a:schemeClr val="bg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  <a:cs typeface="B Mitra" pitchFamily="2" charset="-78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3087" y="1905000"/>
                  <a:ext cx="401713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513480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33799" y="1447799"/>
                <a:ext cx="3490763" cy="1359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𝜎</m:t>
                      </m:r>
                      <m:r>
                        <a:rPr lang="fa-IR" sz="2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fa-IR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𝛾</m:t>
                          </m:r>
                          <m:d>
                            <m:dPr>
                              <m:ctrlPr>
                                <a:rPr lang="en-US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𝐻</m:t>
                              </m:r>
                              <m:r>
                                <a:rPr lang="en-US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</m:d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den>
                      </m:f>
                      <m:f>
                        <m:fPr>
                          <m:ctrlP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𝑦𝑡𝑎𝑛</m:t>
                          </m:r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𝑐𝑜𝑠</m:t>
                          </m:r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den>
                      </m:f>
                    </m:oMath>
                  </m:oMathPara>
                </a14:m>
                <a:endParaRPr lang="en-US" sz="2800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99" y="1447799"/>
                <a:ext cx="3490763" cy="135953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457199" y="304800"/>
            <a:ext cx="83928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در نتیجه داریم: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57198" y="2743200"/>
                <a:ext cx="8392887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حداکثر مقدار این تنش در نقاطی ایجاد می شود که حاصلضرب</a:t>
                </a:r>
                <a14:m>
                  <m:oMath xmlns:m="http://schemas.openxmlformats.org/officeDocument/2006/math">
                    <m:r>
                      <a:rPr lang="en-US" sz="54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𝑦</m:t>
                    </m:r>
                    <m:d>
                      <m:dPr>
                        <m:ctrlP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𝐻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d>
                    <m:r>
                      <a:rPr lang="fa-IR" sz="54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حداکثر است. اگر مشتق </a:t>
                </a:r>
                <a14:m>
                  <m:oMath xmlns:m="http://schemas.openxmlformats.org/officeDocument/2006/math">
                    <m:r>
                      <a:rPr lang="en-US" sz="54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𝑦</m:t>
                    </m:r>
                    <m:d>
                      <m:dPr>
                        <m:ctrlP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𝐻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d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را برابر </a:t>
                </a:r>
              </a:p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صفر قرار دهیم بدست خواهیم آورد: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8" y="2743200"/>
                <a:ext cx="8392887" cy="3416320"/>
              </a:xfrm>
              <a:prstGeom prst="rect">
                <a:avLst/>
              </a:prstGeom>
              <a:blipFill rotWithShape="1">
                <a:blip r:embed="rId3"/>
                <a:stretch>
                  <a:fillRect l="-5810" t="-5000" r="-4430" b="-11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08402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81398" y="609600"/>
                <a:ext cx="1220014" cy="896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𝑦</m:t>
                      </m:r>
                      <m:r>
                        <a:rPr lang="en-US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398" y="609600"/>
                <a:ext cx="1220014" cy="896143"/>
              </a:xfrm>
              <a:prstGeom prst="rect">
                <a:avLst/>
              </a:prstGeom>
              <a:blipFill rotWithShape="1">
                <a:blip r:embed="rId2"/>
                <a:stretch>
                  <a:fillRect b="-1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701143" y="638835"/>
                <a:ext cx="3343929" cy="13413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𝜎</m:t>
                          </m:r>
                          <m:r>
                            <a:rPr lang="fa-IR" sz="2800" i="1" baseline="-2500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𝑚𝑎𝑥</m:t>
                      </m:r>
                      <m:r>
                        <a:rPr lang="fa-IR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𝛾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𝐻</m:t>
                          </m:r>
                          <m:r>
                            <a:rPr lang="en-US" sz="28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den>
                      </m:f>
                      <m:f>
                        <m:fPr>
                          <m:ctrlP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𝑡𝑎𝑛</m:t>
                          </m:r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𝑐𝑜𝑠</m:t>
                          </m:r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den>
                      </m:f>
                    </m:oMath>
                  </m:oMathPara>
                </a14:m>
                <a:endParaRPr lang="en-US" sz="2800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143" y="638835"/>
                <a:ext cx="3343929" cy="134139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04800" y="1752600"/>
                <a:ext cx="8392887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حداکثر مقدار این تنش در نقاطی ایجاد می شود که حاصلضرب</a:t>
                </a:r>
                <a14:m>
                  <m:oMath xmlns:m="http://schemas.openxmlformats.org/officeDocument/2006/math">
                    <m:r>
                      <a:rPr lang="en-US" sz="54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𝑦</m:t>
                    </m:r>
                    <m:d>
                      <m:dPr>
                        <m:ctrlP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𝐻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d>
                    <m:r>
                      <a:rPr lang="fa-IR" sz="54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حداکثر است. اگر مشتق </a:t>
                </a:r>
                <a14:m>
                  <m:oMath xmlns:m="http://schemas.openxmlformats.org/officeDocument/2006/math">
                    <m:r>
                      <a:rPr lang="en-US" sz="5400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𝑦</m:t>
                    </m:r>
                    <m:d>
                      <m:dPr>
                        <m:ctrlP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𝐻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𝑦</m:t>
                        </m:r>
                      </m:e>
                    </m:d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را برابر </a:t>
                </a:r>
              </a:p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صفر قرار دهیم بدست خواهیم آورد: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752600"/>
                <a:ext cx="8392887" cy="3416320"/>
              </a:xfrm>
              <a:prstGeom prst="rect">
                <a:avLst/>
              </a:prstGeom>
              <a:blipFill rotWithShape="1">
                <a:blip r:embed="rId4"/>
                <a:stretch>
                  <a:fillRect l="-5810" t="-5179" r="-4430" b="-1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79174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15686" y="457200"/>
                <a:ext cx="8392887" cy="4247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با توجه به اینکه وزن مربوط به حجم </a:t>
                </a:r>
                <a:r>
                  <a:rPr lang="en-US" sz="5400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abOcd</a:t>
                </a:r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از مایع توسط مولفه ی قائم نیروی کششی نصف النهاری تحمل میشود می توانیم تنش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</m:ctrlPr>
                      </m:sSubPr>
                      <m:e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</m:e>
                      <m:sub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در تراز </a:t>
                </a:r>
                <a:r>
                  <a:rPr lang="en-US" sz="5400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ab</a:t>
                </a:r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را بیابیم. بنابراین: 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86" y="457200"/>
                <a:ext cx="8392887" cy="4247317"/>
              </a:xfrm>
              <a:prstGeom prst="rect">
                <a:avLst/>
              </a:prstGeom>
              <a:blipFill rotWithShape="1">
                <a:blip r:embed="rId2"/>
                <a:stretch>
                  <a:fillRect l="-5810" t="-4017" r="-4503" b="-9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86" y="4757083"/>
            <a:ext cx="8464509" cy="149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465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5686" y="457200"/>
                <a:ext cx="8392887" cy="37604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حداکثر مقدار تنش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</m:ctrlPr>
                      </m:sSubPr>
                      <m:e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𝜎</m:t>
                        </m:r>
                      </m:e>
                      <m:sub>
                        <m:r>
                          <a:rPr lang="fa-IR" sz="5400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  <a:cs typeface="B Mitra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زمانی ایجاد</a:t>
                </a:r>
              </a:p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می شود که</a:t>
                </a:r>
                <a:r>
                  <a:rPr lang="en-US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d </a:t>
                </a:r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54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𝑦</m:t>
                    </m:r>
                    <m:r>
                      <a:rPr lang="en-US" sz="5400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cs typeface="B Mitra" pitchFamily="2" charset="-78"/>
                      </a:rPr>
                      <m:t>=</m:t>
                    </m:r>
                    <m:f>
                      <m:fPr>
                        <m:ctrlP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</m:ctrlPr>
                      </m:fPr>
                      <m:num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  <m:t>3</m:t>
                        </m:r>
                      </m:num>
                      <m:den>
                        <m:r>
                          <a:rPr lang="en-US" sz="54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B Mitra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 .</a:t>
                </a:r>
              </a:p>
              <a:p>
                <a:pPr algn="just"/>
                <a:r>
                  <a:rPr lang="fa-IR" sz="5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B Mitra" pitchFamily="2" charset="-78"/>
                  </a:rPr>
                  <a:t>با جایگزاری این مقدار در معادله بدست می آوریم: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86" y="457200"/>
                <a:ext cx="8392887" cy="3760453"/>
              </a:xfrm>
              <a:prstGeom prst="rect">
                <a:avLst/>
              </a:prstGeom>
              <a:blipFill rotWithShape="1">
                <a:blip r:embed="rId2"/>
                <a:stretch>
                  <a:fillRect l="-5810" t="-3728" r="-4575" b="-10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36410" y="4114800"/>
                <a:ext cx="3654590" cy="13412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𝜎</m:t>
                          </m:r>
                          <m:r>
                            <a:rPr lang="en-US" sz="2800" b="0" i="1" baseline="-25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e>
                      </m:d>
                      <m:r>
                        <a:rPr lang="en-US" sz="2800" b="0" i="1" baseline="-250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𝑚𝑎𝑥</m:t>
                      </m:r>
                      <m:r>
                        <a:rPr lang="fa-IR" sz="28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16</m:t>
                          </m:r>
                        </m:den>
                      </m:f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𝑑</m:t>
                          </m:r>
                          <m:r>
                            <a:rPr lang="en-US" sz="2800" b="0" i="1" baseline="30000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𝛾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den>
                      </m:f>
                      <m:f>
                        <m:fPr>
                          <m:ctrlPr>
                            <a:rPr lang="fa-IR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𝑡𝑎𝑛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num>
                        <m:den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𝑐𝑜𝑠</m:t>
                          </m:r>
                          <m:r>
                            <a:rPr lang="en-US" sz="28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𝛼</m:t>
                          </m:r>
                        </m:den>
                      </m:f>
                    </m:oMath>
                  </m:oMathPara>
                </a14:m>
                <a:endParaRPr lang="en-US" sz="2800" baseline="-25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10" y="4114800"/>
                <a:ext cx="3654590" cy="13412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59427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Microsoft Office PowerPoint</Application>
  <PresentationFormat>On-screen Show (4:3)</PresentationFormat>
  <Paragraphs>53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3</cp:revision>
  <dcterms:created xsi:type="dcterms:W3CDTF">2015-05-04T09:15:47Z</dcterms:created>
  <dcterms:modified xsi:type="dcterms:W3CDTF">2015-05-04T09:17:22Z</dcterms:modified>
</cp:coreProperties>
</file>