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2985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8323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267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542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2267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579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272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926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166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537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4330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218CE-D768-49F3-88EC-28AF6031DF5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027FB-9E33-4E8A-8023-F7524A0BFFE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668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1.wmf"/><Relationship Id="rId11" Type="http://schemas.openxmlformats.org/officeDocument/2006/relationships/image" Target="../media/image44.jpeg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90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7.bin"/><Relationship Id="rId7" Type="http://schemas.openxmlformats.org/officeDocument/2006/relationships/image" Target="../media/image13.jpe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48680"/>
            <a:ext cx="8856984" cy="532859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3700" dirty="0" smtClean="0">
                <a:solidFill>
                  <a:srgbClr val="FF0000"/>
                </a:solidFill>
                <a:cs typeface="B Titr" pitchFamily="2" charset="-78"/>
              </a:rPr>
              <a:t>تنش </a:t>
            </a:r>
            <a:r>
              <a:rPr lang="fa-IR" sz="3700" dirty="0">
                <a:solidFill>
                  <a:srgbClr val="FF0000"/>
                </a:solidFill>
                <a:cs typeface="B Titr" pitchFamily="2" charset="-78"/>
              </a:rPr>
              <a:t>حرارتی در استوانه های بلند؛ </a:t>
            </a:r>
            <a:endParaRPr lang="fa-IR" sz="3700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dirty="0" smtClean="0">
                <a:cs typeface="B Nazanin" pitchFamily="2" charset="-78"/>
              </a:rPr>
              <a:t>در این قسمت تنش‌های حاصل از میدان درجه حرارت شعاعی </a:t>
            </a:r>
            <a:r>
              <a:rPr lang="en-US" dirty="0" smtClean="0">
                <a:cs typeface="B Nazanin" pitchFamily="2" charset="-78"/>
              </a:rPr>
              <a:t>  T</a:t>
            </a:r>
            <a:r>
              <a:rPr lang="en-US" sz="2000" dirty="0" smtClean="0">
                <a:cs typeface="B Nazanin" pitchFamily="2" charset="-78"/>
              </a:rPr>
              <a:t>(r) </a:t>
            </a:r>
            <a:r>
              <a:rPr lang="fa-IR" dirty="0" smtClean="0">
                <a:cs typeface="B Nazanin" pitchFamily="2" charset="-78"/>
              </a:rPr>
              <a:t>که مستقل از بعد محوری است مطالعه می‌شود.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dirty="0" smtClean="0">
                <a:cs typeface="B Nazanin" pitchFamily="2" charset="-78"/>
              </a:rPr>
              <a:t>با فرض اینکه توزیع دما نسبت به محور استوانه متقارن است و در امتداد این محور ثابت است، لذا تغییر شکل استوانه نسبت به محورش متقارن است و می‌توان از روابط بیان شده در قسمت اول استفاده کرد.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fa-IR" dirty="0">
                <a:cs typeface="B Nazanin" pitchFamily="2" charset="-78"/>
              </a:rPr>
              <a:t>یک پوسته استوانه ای بلند با شرایط دو انتها طوری در نظر گرفته می شود که </a:t>
            </a:r>
            <a:r>
              <a:rPr lang="en-US" dirty="0" smtClean="0">
                <a:cs typeface="B Nazanin" pitchFamily="2" charset="-78"/>
              </a:rPr>
              <a:t>w = o</a:t>
            </a:r>
            <a:r>
              <a:rPr lang="fa-IR" dirty="0" smtClean="0">
                <a:cs typeface="B Nazanin" pitchFamily="2" charset="-78"/>
              </a:rPr>
              <a:t>  </a:t>
            </a:r>
            <a:r>
              <a:rPr lang="fa-IR" dirty="0">
                <a:cs typeface="B Nazanin" pitchFamily="2" charset="-78"/>
              </a:rPr>
              <a:t>باشد. در اینصورت  </a:t>
            </a:r>
            <a:r>
              <a:rPr lang="fa-IR" dirty="0" smtClean="0">
                <a:cs typeface="B Nazanin" pitchFamily="2" charset="-78"/>
              </a:rPr>
              <a:t>            بوده </a:t>
            </a:r>
            <a:r>
              <a:rPr lang="fa-IR" dirty="0">
                <a:cs typeface="B Nazanin" pitchFamily="2" charset="-78"/>
              </a:rPr>
              <a:t>و حالت پوسته کرنش صفحه ای است . </a:t>
            </a:r>
            <a:endParaRPr lang="fa-IR" dirty="0" smtClean="0"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dirty="0">
              <a:cs typeface="B Nazanin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747751"/>
              </p:ext>
            </p:extLst>
          </p:nvPr>
        </p:nvGraphicFramePr>
        <p:xfrm>
          <a:off x="6084168" y="5013176"/>
          <a:ext cx="947881" cy="50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406080" imgH="215640" progId="Equation.3">
                  <p:embed/>
                </p:oleObj>
              </mc:Choice>
              <mc:Fallback>
                <p:oleObj name="Equation" r:id="rId3" imgW="4060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5013176"/>
                        <a:ext cx="947881" cy="5040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464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48680"/>
            <a:ext cx="9144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cs typeface="B Nazanin" pitchFamily="2" charset="-78"/>
              </a:rPr>
              <a:t>با اعمال شرایط </a:t>
            </a:r>
            <a:r>
              <a:rPr lang="fa-IR" sz="2400" dirty="0" smtClean="0">
                <a:cs typeface="B Nazanin" pitchFamily="2" charset="-78"/>
              </a:rPr>
              <a:t>مرزی                    و                    ، رابطه </a:t>
            </a:r>
            <a:r>
              <a:rPr lang="fa-IR" sz="2400" dirty="0">
                <a:cs typeface="B Nazanin" pitchFamily="2" charset="-78"/>
              </a:rPr>
              <a:t>(</a:t>
            </a:r>
            <a:r>
              <a:rPr lang="en-US" sz="2400" dirty="0">
                <a:cs typeface="B Nazanin" pitchFamily="2" charset="-78"/>
              </a:rPr>
              <a:t>K</a:t>
            </a:r>
            <a:r>
              <a:rPr lang="fa-IR" sz="2400" dirty="0">
                <a:cs typeface="B Nazanin" pitchFamily="2" charset="-78"/>
              </a:rPr>
              <a:t>) را می توان بصورت زیر </a:t>
            </a:r>
            <a:r>
              <a:rPr lang="fa-IR" sz="2400" dirty="0" smtClean="0">
                <a:cs typeface="B Nazanin" pitchFamily="2" charset="-78"/>
              </a:rPr>
              <a:t>نوشت؛</a:t>
            </a:r>
          </a:p>
          <a:p>
            <a:endParaRPr lang="fa-IR" sz="2400" dirty="0" smtClean="0">
              <a:cs typeface="B Nazanin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400" dirty="0" smtClean="0">
                <a:cs typeface="B Nazanin" pitchFamily="2" charset="-78"/>
              </a:rPr>
              <a:t>(25)</a:t>
            </a:r>
          </a:p>
          <a:p>
            <a:pPr>
              <a:lnSpc>
                <a:spcPct val="200000"/>
              </a:lnSpc>
            </a:pPr>
            <a:r>
              <a:rPr lang="fa-IR" sz="2400" dirty="0">
                <a:cs typeface="B Nazanin" pitchFamily="2" charset="-78"/>
              </a:rPr>
              <a:t>با قرار دادن </a:t>
            </a:r>
            <a:r>
              <a:rPr lang="en-US" sz="2400" dirty="0">
                <a:cs typeface="B Nazanin" pitchFamily="2" charset="-78"/>
              </a:rPr>
              <a:t>T </a:t>
            </a:r>
            <a:r>
              <a:rPr lang="fa-IR" sz="2400" dirty="0">
                <a:cs typeface="B Nazanin" pitchFamily="2" charset="-78"/>
              </a:rPr>
              <a:t> از رابطه </a:t>
            </a:r>
            <a:r>
              <a:rPr lang="fa-IR" sz="2400" dirty="0" smtClean="0">
                <a:cs typeface="B Nazanin" pitchFamily="2" charset="-78"/>
              </a:rPr>
              <a:t>(25) </a:t>
            </a:r>
            <a:r>
              <a:rPr lang="fa-IR" sz="2400" dirty="0">
                <a:cs typeface="B Nazanin" pitchFamily="2" charset="-78"/>
              </a:rPr>
              <a:t>در روابط </a:t>
            </a:r>
            <a:r>
              <a:rPr lang="fa-IR" sz="2400" dirty="0" smtClean="0">
                <a:cs typeface="B Nazanin" pitchFamily="2" charset="-78"/>
              </a:rPr>
              <a:t>(23) و (</a:t>
            </a:r>
            <a:r>
              <a:rPr lang="en-US" sz="2400" dirty="0" smtClean="0">
                <a:cs typeface="B Nazanin" pitchFamily="2" charset="-78"/>
              </a:rPr>
              <a:t>a</a:t>
            </a:r>
            <a:r>
              <a:rPr lang="fa-IR" sz="2400" dirty="0" smtClean="0">
                <a:cs typeface="B Nazanin" pitchFamily="2" charset="-78"/>
              </a:rPr>
              <a:t>24) </a:t>
            </a:r>
            <a:r>
              <a:rPr lang="fa-IR" sz="2400" dirty="0">
                <a:cs typeface="B Nazanin" pitchFamily="2" charset="-78"/>
              </a:rPr>
              <a:t>تنش ها بصورت زیر بدست می </a:t>
            </a:r>
            <a:r>
              <a:rPr lang="fa-IR" sz="2400" dirty="0" smtClean="0">
                <a:cs typeface="B Nazanin" pitchFamily="2" charset="-78"/>
              </a:rPr>
              <a:t>آیند؛ </a:t>
            </a:r>
          </a:p>
          <a:p>
            <a:pPr>
              <a:lnSpc>
                <a:spcPct val="20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200000"/>
              </a:lnSpc>
            </a:pPr>
            <a:endParaRPr lang="fa-IR" sz="2400" dirty="0" smtClean="0">
              <a:cs typeface="B Nazanin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400" dirty="0" smtClean="0">
                <a:cs typeface="B Nazanin" pitchFamily="2" charset="-78"/>
              </a:rPr>
              <a:t>(26)</a:t>
            </a:r>
          </a:p>
          <a:p>
            <a:r>
              <a:rPr lang="fa-IR" sz="2400" dirty="0" smtClean="0">
                <a:cs typeface="B Nazanin" pitchFamily="2" charset="-78"/>
              </a:rPr>
              <a:t> </a:t>
            </a:r>
          </a:p>
          <a:p>
            <a:pPr>
              <a:lnSpc>
                <a:spcPct val="150000"/>
              </a:lnSpc>
            </a:pP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484416"/>
              </p:ext>
            </p:extLst>
          </p:nvPr>
        </p:nvGraphicFramePr>
        <p:xfrm>
          <a:off x="4139952" y="620688"/>
          <a:ext cx="2838188" cy="432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1498320" imgH="228600" progId="Equation.3">
                  <p:embed/>
                </p:oleObj>
              </mc:Choice>
              <mc:Fallback>
                <p:oleObj name="Equation" r:id="rId3" imgW="14983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9952" y="620688"/>
                        <a:ext cx="2838188" cy="432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20" y="3140968"/>
            <a:ext cx="629410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20" y="1268760"/>
            <a:ext cx="5939705" cy="856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75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34794"/>
            <a:ext cx="914400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400" dirty="0">
                <a:cs typeface="B Nazanin" pitchFamily="2" charset="-78"/>
              </a:rPr>
              <a:t>در حالتی که جریان حرارت بطرف خارج </a:t>
            </a:r>
            <a:r>
              <a:rPr lang="fa-IR" sz="2400" dirty="0" smtClean="0">
                <a:cs typeface="B Nazanin" pitchFamily="2" charset="-78"/>
              </a:rPr>
              <a:t>است،               ، از </a:t>
            </a:r>
            <a:r>
              <a:rPr lang="fa-IR" sz="2400" dirty="0">
                <a:cs typeface="B Nazanin" pitchFamily="2" charset="-78"/>
              </a:rPr>
              <a:t>رابطه </a:t>
            </a:r>
            <a:r>
              <a:rPr lang="fa-IR" sz="2400" dirty="0" smtClean="0">
                <a:cs typeface="B Nazanin" pitchFamily="2" charset="-78"/>
              </a:rPr>
              <a:t>(26) </a:t>
            </a:r>
            <a:r>
              <a:rPr lang="fa-IR" sz="2400" dirty="0">
                <a:cs typeface="B Nazanin" pitchFamily="2" charset="-78"/>
              </a:rPr>
              <a:t>نتیجه </a:t>
            </a:r>
            <a:r>
              <a:rPr lang="fa-IR" sz="2400" dirty="0" smtClean="0">
                <a:cs typeface="B Nazanin" pitchFamily="2" charset="-78"/>
              </a:rPr>
              <a:t>می‌شود </a:t>
            </a:r>
            <a:r>
              <a:rPr lang="fa-IR" sz="2400" dirty="0">
                <a:cs typeface="B Nazanin" pitchFamily="2" charset="-78"/>
              </a:rPr>
              <a:t>که </a:t>
            </a:r>
            <a:r>
              <a:rPr lang="fa-IR" sz="2400" dirty="0" smtClean="0">
                <a:cs typeface="B Nazanin" pitchFamily="2" charset="-78"/>
              </a:rPr>
              <a:t>تنش‌های        و        روی </a:t>
            </a:r>
            <a:r>
              <a:rPr lang="fa-IR" sz="2400" dirty="0">
                <a:cs typeface="B Nazanin" pitchFamily="2" charset="-78"/>
              </a:rPr>
              <a:t>سطح داخلی فشاری (منفی) بوده و روی سطح خارجی کششی (</a:t>
            </a:r>
            <a:r>
              <a:rPr lang="fa-IR" sz="2400" dirty="0" smtClean="0">
                <a:cs typeface="B Nazanin" pitchFamily="2" charset="-78"/>
              </a:rPr>
              <a:t>مثبت) </a:t>
            </a:r>
            <a:r>
              <a:rPr lang="fa-IR" sz="2400" dirty="0">
                <a:cs typeface="B Nazanin" pitchFamily="2" charset="-78"/>
              </a:rPr>
              <a:t>خواهند بود. ماگزیمم مقدار آنها در سطوح داخلی و خارجی می باشد . از طرف دیگر تنش </a:t>
            </a:r>
            <a:r>
              <a:rPr lang="fa-IR" sz="2400" dirty="0" smtClean="0">
                <a:cs typeface="B Nazanin" pitchFamily="2" charset="-78"/>
              </a:rPr>
              <a:t>        در </a:t>
            </a:r>
            <a:r>
              <a:rPr lang="fa-IR" sz="2400" dirty="0">
                <a:cs typeface="B Nazanin" pitchFamily="2" charset="-78"/>
              </a:rPr>
              <a:t>تمام نقاط فشاری </a:t>
            </a:r>
            <a:r>
              <a:rPr lang="fa-IR" sz="2400" dirty="0" smtClean="0">
                <a:cs typeface="B Nazanin" pitchFamily="2" charset="-78"/>
              </a:rPr>
              <a:t>است، </a:t>
            </a:r>
            <a:r>
              <a:rPr lang="fa-IR" sz="2400" dirty="0">
                <a:cs typeface="B Nazanin" pitchFamily="2" charset="-78"/>
              </a:rPr>
              <a:t>و روی سطح داخلی و خارجی صفر خواهد بود . </a:t>
            </a: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52514"/>
              </p:ext>
            </p:extLst>
          </p:nvPr>
        </p:nvGraphicFramePr>
        <p:xfrm>
          <a:off x="3347864" y="836712"/>
          <a:ext cx="100811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431640" imgH="215640" progId="Equation.3">
                  <p:embed/>
                </p:oleObj>
              </mc:Choice>
              <mc:Fallback>
                <p:oleObj name="Equation" r:id="rId3" imgW="43164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864" y="836712"/>
                        <a:ext cx="1008112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022064"/>
              </p:ext>
            </p:extLst>
          </p:nvPr>
        </p:nvGraphicFramePr>
        <p:xfrm>
          <a:off x="7308304" y="1340570"/>
          <a:ext cx="512762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5" imgW="203040" imgH="228600" progId="Equation.3">
                  <p:embed/>
                </p:oleObj>
              </mc:Choice>
              <mc:Fallback>
                <p:oleObj name="Equation" r:id="rId5" imgW="203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1340570"/>
                        <a:ext cx="512762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104155"/>
              </p:ext>
            </p:extLst>
          </p:nvPr>
        </p:nvGraphicFramePr>
        <p:xfrm>
          <a:off x="6588224" y="1328829"/>
          <a:ext cx="455290" cy="515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7" imgW="190440" imgH="215640" progId="Equation.3">
                  <p:embed/>
                </p:oleObj>
              </mc:Choice>
              <mc:Fallback>
                <p:oleObj name="Equation" r:id="rId7" imgW="19044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8224" y="1328829"/>
                        <a:ext cx="455290" cy="515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282682"/>
              </p:ext>
            </p:extLst>
          </p:nvPr>
        </p:nvGraphicFramePr>
        <p:xfrm>
          <a:off x="7740352" y="2409007"/>
          <a:ext cx="45402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9" imgW="190440" imgH="215640" progId="Equation.3">
                  <p:embed/>
                </p:oleObj>
              </mc:Choice>
              <mc:Fallback>
                <p:oleObj name="Equation" r:id="rId9" imgW="1904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2409007"/>
                        <a:ext cx="454025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6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399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3200" dirty="0">
                <a:solidFill>
                  <a:srgbClr val="7030A0"/>
                </a:solidFill>
                <a:cs typeface="B Nazanin" pitchFamily="2" charset="-78"/>
              </a:rPr>
              <a:t>مثال) </a:t>
            </a:r>
            <a:r>
              <a:rPr lang="fa-IR" sz="2400" dirty="0" smtClean="0">
                <a:cs typeface="B Nazanin" pitchFamily="2" charset="-78"/>
              </a:rPr>
              <a:t>تحلیل استوانه‌ای تو خالی و بلند تحت درجه حرارت‌های ثابت              در سطوح داخلی و                  در سطوح خارجی با مشخصات ذیل؛</a:t>
            </a:r>
          </a:p>
          <a:p>
            <a:pPr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تحلیل بوسیله نرم افزار المان محدود </a:t>
            </a:r>
            <a:r>
              <a:rPr lang="en-US" sz="2400" dirty="0" err="1" smtClean="0">
                <a:cs typeface="B Nazanin" pitchFamily="2" charset="-78"/>
              </a:rPr>
              <a:t>Abaqus</a:t>
            </a:r>
            <a:r>
              <a:rPr lang="fa-IR" sz="2400" dirty="0" smtClean="0">
                <a:cs typeface="B Nazanin" pitchFamily="2" charset="-78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 </a:t>
            </a:r>
            <a:endParaRPr lang="en-US" sz="24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359414"/>
              </p:ext>
            </p:extLst>
          </p:nvPr>
        </p:nvGraphicFramePr>
        <p:xfrm>
          <a:off x="7691858" y="1268760"/>
          <a:ext cx="1128614" cy="520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3" imgW="495000" imgH="228600" progId="Equation.3">
                  <p:embed/>
                </p:oleObj>
              </mc:Choice>
              <mc:Fallback>
                <p:oleObj name="Equation" r:id="rId3" imgW="495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91858" y="1268760"/>
                        <a:ext cx="1128614" cy="520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625372"/>
              </p:ext>
            </p:extLst>
          </p:nvPr>
        </p:nvGraphicFramePr>
        <p:xfrm>
          <a:off x="1691680" y="620688"/>
          <a:ext cx="1036115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5" imgW="469800" imgH="228600" progId="Equation.3">
                  <p:embed/>
                </p:oleObj>
              </mc:Choice>
              <mc:Fallback>
                <p:oleObj name="Equation" r:id="rId5" imgW="469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1680" y="620688"/>
                        <a:ext cx="1036115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551346"/>
              </p:ext>
            </p:extLst>
          </p:nvPr>
        </p:nvGraphicFramePr>
        <p:xfrm>
          <a:off x="395536" y="1700808"/>
          <a:ext cx="3835804" cy="434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7" imgW="2019240" imgH="228600" progId="Equation.3">
                  <p:embed/>
                </p:oleObj>
              </mc:Choice>
              <mc:Fallback>
                <p:oleObj name="Equation" r:id="rId7" imgW="20192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536" y="1700808"/>
                        <a:ext cx="3835804" cy="434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858854"/>
              </p:ext>
            </p:extLst>
          </p:nvPr>
        </p:nvGraphicFramePr>
        <p:xfrm>
          <a:off x="395536" y="2348880"/>
          <a:ext cx="4464497" cy="481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9" imgW="2120760" imgH="228600" progId="Equation.3">
                  <p:embed/>
                </p:oleObj>
              </mc:Choice>
              <mc:Fallback>
                <p:oleObj name="Equation" r:id="rId9" imgW="21207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5536" y="2348880"/>
                        <a:ext cx="4464497" cy="481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eft Brace 7"/>
          <p:cNvSpPr/>
          <p:nvPr/>
        </p:nvSpPr>
        <p:spPr>
          <a:xfrm>
            <a:off x="107504" y="1556792"/>
            <a:ext cx="144016" cy="14401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026" name="Picture 1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3"/>
          <a:stretch/>
        </p:blipFill>
        <p:spPr bwMode="auto">
          <a:xfrm>
            <a:off x="-36512" y="3429000"/>
            <a:ext cx="689943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13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G:\mehdi. tabarzadi 9011169008\Proje Elasticite\Elastisite\nemudar- elasticite\mehdi2\Capture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6" t="21317" r="12235" b="16884"/>
          <a:stretch/>
        </p:blipFill>
        <p:spPr bwMode="auto">
          <a:xfrm>
            <a:off x="251520" y="1628800"/>
            <a:ext cx="8630277" cy="501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588397" y="875208"/>
            <a:ext cx="1967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/>
              <a:t>شکل بعد از تحلیل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23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2" t="22250" r="15522" b="13530"/>
          <a:stretch/>
        </p:blipFill>
        <p:spPr>
          <a:xfrm>
            <a:off x="0" y="1296662"/>
            <a:ext cx="9144000" cy="556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83110" y="875208"/>
            <a:ext cx="1372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/>
              <a:t>تنش شعاعی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40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8416" y="875208"/>
            <a:ext cx="2576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fa-IR" sz="2400" dirty="0" smtClean="0"/>
              <a:t>نمودار‌‌‌‌‌‌‌های تنش شعاعی</a:t>
            </a:r>
            <a:endParaRPr lang="en-US" sz="2400" dirty="0"/>
          </a:p>
        </p:txBody>
      </p:sp>
      <p:pic>
        <p:nvPicPr>
          <p:cNvPr id="47106" name="Picture 2" descr="G:\mehdi. tabarzadi 9011169008\Proje Elasticite\Elastisite\nemudar- elasticite\hararat-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5" t="16699" r="4458" b="2669"/>
          <a:stretch/>
        </p:blipFill>
        <p:spPr bwMode="auto">
          <a:xfrm>
            <a:off x="5081254" y="3284984"/>
            <a:ext cx="4062746" cy="322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5403" r="1194" b="16067"/>
          <a:stretch/>
        </p:blipFill>
        <p:spPr>
          <a:xfrm>
            <a:off x="133582" y="1678746"/>
            <a:ext cx="5158497" cy="284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4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0" t="21777" r="14627" b="17129"/>
          <a:stretch/>
        </p:blipFill>
        <p:spPr>
          <a:xfrm>
            <a:off x="0" y="1384204"/>
            <a:ext cx="9144000" cy="546264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60668" y="875208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/>
              <a:t>تنش محیطی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048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8416" y="875208"/>
            <a:ext cx="2534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fa-IR" sz="2400" dirty="0" smtClean="0"/>
              <a:t>نمودار‌‌‌‌‌‌‌های تنش محیطی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0" t="20715" b="17395"/>
          <a:stretch/>
        </p:blipFill>
        <p:spPr>
          <a:xfrm>
            <a:off x="0" y="1336873"/>
            <a:ext cx="5652120" cy="2726593"/>
          </a:xfrm>
          <a:prstGeom prst="rect">
            <a:avLst/>
          </a:prstGeom>
        </p:spPr>
      </p:pic>
      <p:pic>
        <p:nvPicPr>
          <p:cNvPr id="48130" name="Picture 2" descr="G:\mehdi. tabarzadi 9011169008\Proje Elasticite\Elastisite\nemudar- elasticite\hararat-the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16318"/>
            <a:ext cx="4408121" cy="388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50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0" t="20715" r="14477" b="16598"/>
          <a:stretch/>
        </p:blipFill>
        <p:spPr>
          <a:xfrm>
            <a:off x="0" y="1252846"/>
            <a:ext cx="9144000" cy="560515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52091" y="875208"/>
            <a:ext cx="1439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fa-IR" sz="2400" dirty="0" smtClean="0"/>
              <a:t>تنش محوری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05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8416" y="875208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fa-IR" sz="2400" dirty="0" smtClean="0"/>
              <a:t>نمودار‌‌‌‌‌‌‌های تنش محوری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7" t="23372" r="1344" b="19786"/>
          <a:stretch/>
        </p:blipFill>
        <p:spPr>
          <a:xfrm>
            <a:off x="0" y="1484784"/>
            <a:ext cx="6414448" cy="2920621"/>
          </a:xfrm>
          <a:prstGeom prst="rect">
            <a:avLst/>
          </a:prstGeom>
        </p:spPr>
      </p:pic>
      <p:pic>
        <p:nvPicPr>
          <p:cNvPr id="49154" name="Picture 2" descr="G:\mehdi. tabarzadi 9011169008\Proje Elasticite\Elastisite\nemudar- elasticite\hararat-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16561"/>
            <a:ext cx="4347009" cy="384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8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6672"/>
            <a:ext cx="9036496" cy="640871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dirty="0">
                <a:cs typeface="B Nazanin" pitchFamily="2" charset="-78"/>
              </a:rPr>
              <a:t>روابط </a:t>
            </a:r>
            <a:r>
              <a:rPr lang="fa-IR" dirty="0" smtClean="0">
                <a:cs typeface="B Nazanin" pitchFamily="2" charset="-78"/>
              </a:rPr>
              <a:t>تنش- </a:t>
            </a:r>
            <a:r>
              <a:rPr lang="fa-IR" dirty="0">
                <a:cs typeface="B Nazanin" pitchFamily="2" charset="-78"/>
              </a:rPr>
              <a:t>کرنش از قانون هوک بصورت زیر در می </a:t>
            </a:r>
            <a:r>
              <a:rPr lang="fa-IR" dirty="0" smtClean="0">
                <a:cs typeface="B Nazanin" pitchFamily="2" charset="-78"/>
              </a:rPr>
              <a:t>آید؛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(18)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a-IR" dirty="0">
              <a:cs typeface="B Nazanin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چون               است از رابطه آخر نتیجه می‌شود؛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a</a:t>
            </a:r>
            <a:r>
              <a:rPr lang="fa-IR" dirty="0" smtClean="0">
                <a:cs typeface="B Nazanin" pitchFamily="2" charset="-78"/>
              </a:rPr>
              <a:t>)</a:t>
            </a:r>
          </a:p>
          <a:p>
            <a:pPr marL="0" indent="0" algn="just">
              <a:buNone/>
            </a:pPr>
            <a:r>
              <a:rPr lang="fa-IR" dirty="0">
                <a:cs typeface="B Nazanin" pitchFamily="2" charset="-78"/>
              </a:rPr>
              <a:t>با قرار دادن رابطه (</a:t>
            </a:r>
            <a:r>
              <a:rPr lang="en-US" dirty="0">
                <a:cs typeface="B Nazanin" pitchFamily="2" charset="-78"/>
              </a:rPr>
              <a:t>a</a:t>
            </a:r>
            <a:r>
              <a:rPr lang="fa-IR" dirty="0">
                <a:cs typeface="B Nazanin" pitchFamily="2" charset="-78"/>
              </a:rPr>
              <a:t>) در دو ترم  اول رابطه </a:t>
            </a:r>
            <a:r>
              <a:rPr lang="fa-IR" dirty="0" smtClean="0">
                <a:cs typeface="B Nazanin" pitchFamily="2" charset="-78"/>
              </a:rPr>
              <a:t>(18) نتیجه </a:t>
            </a:r>
            <a:r>
              <a:rPr lang="fa-IR" dirty="0">
                <a:cs typeface="B Nazanin" pitchFamily="2" charset="-78"/>
              </a:rPr>
              <a:t>خواهد </a:t>
            </a:r>
            <a:r>
              <a:rPr lang="fa-IR" dirty="0" smtClean="0">
                <a:cs typeface="B Nazanin" pitchFamily="2" charset="-78"/>
              </a:rPr>
              <a:t>شد؛</a:t>
            </a:r>
          </a:p>
          <a:p>
            <a:pPr marL="0" indent="0" algn="just">
              <a:lnSpc>
                <a:spcPct val="250000"/>
              </a:lnSpc>
              <a:buNone/>
            </a:pPr>
            <a:r>
              <a:rPr lang="fa-IR" dirty="0" smtClean="0">
                <a:cs typeface="B Nazanin" pitchFamily="2" charset="-78"/>
              </a:rPr>
              <a:t> (19)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7544" y="980728"/>
            <a:ext cx="8004521" cy="5791414"/>
            <a:chOff x="467544" y="980728"/>
            <a:chExt cx="8004521" cy="5791414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980728"/>
              <a:ext cx="5184576" cy="2772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5609368"/>
                </p:ext>
              </p:extLst>
            </p:nvPr>
          </p:nvGraphicFramePr>
          <p:xfrm>
            <a:off x="7524328" y="3645024"/>
            <a:ext cx="947737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Equation" r:id="rId4" imgW="406080" imgH="215640" progId="Equation.3">
                    <p:embed/>
                  </p:oleObj>
                </mc:Choice>
                <mc:Fallback>
                  <p:oleObj name="Equation" r:id="rId4" imgW="4060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24328" y="3645024"/>
                          <a:ext cx="947737" cy="503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221088"/>
              <a:ext cx="3291057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5" y="5229200"/>
              <a:ext cx="4572000" cy="1542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4842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476672"/>
                <a:ext cx="8928992" cy="62646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fa-IR" dirty="0" smtClean="0">
                    <a:cs typeface="B Nazanin" pitchFamily="2" charset="-78"/>
                  </a:rPr>
                  <a:t>اگر افزایش واحد حجم را  </a:t>
                </a:r>
                <a14:m>
                  <m:oMath xmlns:m="http://schemas.openxmlformats.org/officeDocument/2006/math">
                    <m:r>
                      <a:rPr lang="fa-IR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fa-IR" i="1" smtClean="0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fa-IR" dirty="0" smtClean="0">
                    <a:cs typeface="B Nazanin" pitchFamily="2" charset="-78"/>
                  </a:rPr>
                  <a:t> بنامیم، بدست خواهیم آورد؛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fa-IR" dirty="0" smtClean="0">
                    <a:cs typeface="B Nazanin" pitchFamily="2" charset="-78"/>
                  </a:rPr>
                  <a:t>(20)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fa-IR" dirty="0" smtClean="0">
                    <a:cs typeface="B Nazanin" pitchFamily="2" charset="-78"/>
                  </a:rPr>
                  <a:t>با استفاده از معادلات (18) و (19) تنش‌ها را بدست می‌آوریم؛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fa-IR" dirty="0">
                  <a:cs typeface="B Nazanin" pitchFamily="2" charset="-78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fa-IR" dirty="0" smtClean="0">
                  <a:cs typeface="B Nazanin" pitchFamily="2" charset="-78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fa-IR" dirty="0" smtClean="0">
                    <a:cs typeface="B Nazanin" pitchFamily="2" charset="-78"/>
                  </a:rPr>
                  <a:t>(20)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fa-IR" dirty="0" smtClean="0">
                  <a:cs typeface="B Nazanin" pitchFamily="2" charset="-78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fa-IR" dirty="0" smtClean="0">
                  <a:cs typeface="B Nazanin" pitchFamily="2" charset="-78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fa-IR" dirty="0" smtClean="0">
                    <a:cs typeface="B Nazanin" pitchFamily="2" charset="-78"/>
                  </a:rPr>
                  <a:t>با قرار دادن روابط کرنش-جابجایی ( روابط(3) ) در معادلات (20) و سپس استفاده از معادله تعادل ( رابطه(1) )، خواهیم داشت؛ </a:t>
                </a:r>
                <a:endParaRPr lang="fa-IR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476672"/>
                <a:ext cx="8928992" cy="6264696"/>
              </a:xfrm>
              <a:blipFill rotWithShape="1">
                <a:blip r:embed="rId3"/>
                <a:stretch>
                  <a:fillRect r="-1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385231"/>
              </p:ext>
            </p:extLst>
          </p:nvPr>
        </p:nvGraphicFramePr>
        <p:xfrm>
          <a:off x="323528" y="1052736"/>
          <a:ext cx="5472608" cy="78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2755800" imgH="393480" progId="Equation.3">
                  <p:embed/>
                </p:oleObj>
              </mc:Choice>
              <mc:Fallback>
                <p:oleObj name="Equation" r:id="rId4" imgW="2755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052736"/>
                        <a:ext cx="5472608" cy="78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323528" y="2420889"/>
            <a:ext cx="4176464" cy="2795138"/>
            <a:chOff x="323528" y="2420889"/>
            <a:chExt cx="4176464" cy="2795138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6528785"/>
                </p:ext>
              </p:extLst>
            </p:nvPr>
          </p:nvGraphicFramePr>
          <p:xfrm>
            <a:off x="323528" y="2420889"/>
            <a:ext cx="4176464" cy="8778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6" imgW="2057400" imgH="431640" progId="Equation.3">
                    <p:embed/>
                  </p:oleObj>
                </mc:Choice>
                <mc:Fallback>
                  <p:oleObj name="Equation" r:id="rId6" imgW="2057400" imgH="431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528" y="2420889"/>
                          <a:ext cx="4176464" cy="8778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1677842"/>
                </p:ext>
              </p:extLst>
            </p:nvPr>
          </p:nvGraphicFramePr>
          <p:xfrm>
            <a:off x="323528" y="3356992"/>
            <a:ext cx="4176464" cy="876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Equation" r:id="rId8" imgW="2057400" imgH="431640" progId="Equation.3">
                    <p:embed/>
                  </p:oleObj>
                </mc:Choice>
                <mc:Fallback>
                  <p:oleObj name="Equation" r:id="rId8" imgW="2057400" imgH="431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23528" y="3356992"/>
                          <a:ext cx="4176464" cy="87654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0557483"/>
                </p:ext>
              </p:extLst>
            </p:nvPr>
          </p:nvGraphicFramePr>
          <p:xfrm>
            <a:off x="395536" y="4365104"/>
            <a:ext cx="4104456" cy="8509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Equation" r:id="rId10" imgW="2082600" imgH="431640" progId="Equation.3">
                    <p:embed/>
                  </p:oleObj>
                </mc:Choice>
                <mc:Fallback>
                  <p:oleObj name="Equation" r:id="rId10" imgW="2082600" imgH="431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95536" y="4365104"/>
                          <a:ext cx="4104456" cy="8509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8373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33670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(</a:t>
            </a:r>
            <a:r>
              <a:rPr lang="en-US" dirty="0" smtClean="0"/>
              <a:t>c</a:t>
            </a:r>
            <a:r>
              <a:rPr lang="fa-IR" dirty="0" smtClean="0"/>
              <a:t>)                                              یا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 smtClean="0">
                <a:cs typeface="B Nazanin" pitchFamily="2" charset="-78"/>
              </a:rPr>
              <a:t>با استفاده از این معادله می‌توان تغییر مکان </a:t>
            </a:r>
            <a:r>
              <a:rPr lang="en-US" dirty="0" smtClean="0">
                <a:cs typeface="B Nazanin" pitchFamily="2" charset="-78"/>
              </a:rPr>
              <a:t>u </a:t>
            </a:r>
            <a:r>
              <a:rPr lang="fa-IR" dirty="0" smtClean="0">
                <a:cs typeface="B Nazanin" pitchFamily="2" charset="-78"/>
              </a:rPr>
              <a:t> را برای هر گونه توزیع دمای خاص پیدا کرد.</a:t>
            </a:r>
            <a:endParaRPr lang="fa-IR" dirty="0"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اگر از این معادله دو بار نسبت به </a:t>
            </a:r>
            <a:r>
              <a:rPr lang="en-US" dirty="0" smtClean="0">
                <a:cs typeface="B Nazanin" pitchFamily="2" charset="-78"/>
              </a:rPr>
              <a:t>r </a:t>
            </a:r>
            <a:r>
              <a:rPr lang="fa-IR" dirty="0" smtClean="0">
                <a:cs typeface="B Nazanin" pitchFamily="2" charset="-78"/>
              </a:rPr>
              <a:t> انتگرالگیری کنیم، خواهیم داشت؛</a:t>
            </a:r>
          </a:p>
          <a:p>
            <a:pPr marL="0" indent="0">
              <a:lnSpc>
                <a:spcPct val="150000"/>
              </a:lnSpc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با استفاده از روابط (3) در معادلات (20) داریم؛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d</a:t>
            </a:r>
            <a:r>
              <a:rPr lang="fa-IR" dirty="0" smtClean="0">
                <a:cs typeface="B Nazanin" pitchFamily="2" charset="-78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e</a:t>
            </a:r>
            <a:r>
              <a:rPr lang="fa-IR" dirty="0" smtClean="0">
                <a:cs typeface="B Nazanin" pitchFamily="2" charset="-78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Nazanin" pitchFamily="2" charset="-78"/>
              </a:rPr>
              <a:t>در ضمن از رابطه (</a:t>
            </a:r>
            <a:r>
              <a:rPr lang="en-US" dirty="0">
                <a:cs typeface="B Nazanin" pitchFamily="2" charset="-78"/>
              </a:rPr>
              <a:t>a</a:t>
            </a:r>
            <a:r>
              <a:rPr lang="fa-IR" dirty="0">
                <a:cs typeface="B Nazanin" pitchFamily="2" charset="-78"/>
              </a:rPr>
              <a:t>)،</a:t>
            </a:r>
            <a:r>
              <a:rPr lang="en-US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       نیز برابر خواهد شد با</a:t>
            </a:r>
            <a:r>
              <a:rPr lang="fa-IR" dirty="0" smtClean="0">
                <a:cs typeface="B Nazanin" pitchFamily="2" charset="-78"/>
              </a:rPr>
              <a:t>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cs typeface="B Nazanin" pitchFamily="2" charset="-78"/>
              </a:rPr>
              <a:t>(f)</a:t>
            </a:r>
            <a:endParaRPr lang="fa-IR" sz="3000" dirty="0">
              <a:solidFill>
                <a:srgbClr val="7030A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fa-IR" dirty="0">
              <a:cs typeface="B Nazanin" pitchFamily="2" charset="-78"/>
            </a:endParaRP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9595513"/>
              </p:ext>
            </p:extLst>
          </p:nvPr>
        </p:nvGraphicFramePr>
        <p:xfrm>
          <a:off x="323527" y="332656"/>
          <a:ext cx="3747285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1816100" imgH="419100" progId="Equation.3">
                  <p:embed/>
                </p:oleObj>
              </mc:Choice>
              <mc:Fallback>
                <p:oleObj name="Equation" r:id="rId3" imgW="1816100" imgH="41910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7" y="332656"/>
                        <a:ext cx="3747285" cy="8640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161918"/>
              </p:ext>
            </p:extLst>
          </p:nvPr>
        </p:nvGraphicFramePr>
        <p:xfrm>
          <a:off x="4860032" y="404664"/>
          <a:ext cx="3240360" cy="82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1701720" imgH="431640" progId="Equation.3">
                  <p:embed/>
                </p:oleObj>
              </mc:Choice>
              <mc:Fallback>
                <p:oleObj name="Equation" r:id="rId5" imgW="17017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04664"/>
                        <a:ext cx="3240360" cy="82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57" y="2442837"/>
            <a:ext cx="4608512" cy="77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23527" y="3601849"/>
            <a:ext cx="6642631" cy="1555343"/>
            <a:chOff x="472701" y="5114017"/>
            <a:chExt cx="6642631" cy="1555343"/>
          </a:xfrm>
        </p:grpSpPr>
        <p:pic>
          <p:nvPicPr>
            <p:cNvPr id="23560" name="Picture 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01" y="5114017"/>
              <a:ext cx="6642631" cy="757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61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5871733"/>
              <a:ext cx="2378446" cy="797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524361"/>
              </p:ext>
            </p:extLst>
          </p:nvPr>
        </p:nvGraphicFramePr>
        <p:xfrm>
          <a:off x="6372200" y="5085184"/>
          <a:ext cx="431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0" imgW="190335" imgH="215713" progId="Equation.3">
                  <p:embed/>
                </p:oleObj>
              </mc:Choice>
              <mc:Fallback>
                <p:oleObj name="Equation" r:id="rId10" imgW="190335" imgH="2157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5085184"/>
                        <a:ext cx="43180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17" y="5661248"/>
            <a:ext cx="4464496" cy="83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2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26469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a-IR" sz="3000" dirty="0" smtClean="0">
                <a:solidFill>
                  <a:srgbClr val="7030A0"/>
                </a:solidFill>
              </a:rPr>
              <a:t>استوانه توپر؛ </a:t>
            </a:r>
            <a:endParaRPr lang="en-US" sz="3000" dirty="0">
              <a:solidFill>
                <a:srgbClr val="7030A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dirty="0">
                <a:cs typeface="B Nazanin" pitchFamily="2" charset="-78"/>
              </a:rPr>
              <a:t>برای اینکه تغییر مکان شعاعی در </a:t>
            </a:r>
            <a:r>
              <a:rPr lang="en-US" dirty="0" smtClean="0">
                <a:cs typeface="B Nazanin" pitchFamily="2" charset="-78"/>
              </a:rPr>
              <a:t>r=o</a:t>
            </a:r>
            <a:r>
              <a:rPr lang="fa-IR" dirty="0" smtClean="0">
                <a:cs typeface="B Nazanin" pitchFamily="2" charset="-78"/>
              </a:rPr>
              <a:t>  برابر صفر </a:t>
            </a:r>
            <a:r>
              <a:rPr lang="fa-IR" dirty="0">
                <a:cs typeface="B Nazanin" pitchFamily="2" charset="-78"/>
              </a:rPr>
              <a:t>گردد </a:t>
            </a:r>
            <a:r>
              <a:rPr lang="fa-IR" dirty="0" smtClean="0">
                <a:cs typeface="B Nazanin" pitchFamily="2" charset="-78"/>
              </a:rPr>
              <a:t>ثابت  </a:t>
            </a:r>
            <a:r>
              <a:rPr lang="en-US" dirty="0" smtClean="0">
                <a:cs typeface="B Nazanin" pitchFamily="2" charset="-78"/>
              </a:rPr>
              <a:t>C</a:t>
            </a:r>
            <a:r>
              <a:rPr lang="en-US" sz="1800" dirty="0" smtClean="0">
                <a:cs typeface="B Nazanin" pitchFamily="2" charset="-78"/>
              </a:rPr>
              <a:t>2</a:t>
            </a:r>
            <a:r>
              <a:rPr lang="fa-IR" dirty="0" smtClean="0">
                <a:cs typeface="B Nazanin" pitchFamily="2" charset="-78"/>
              </a:rPr>
              <a:t> در رابطه </a:t>
            </a:r>
            <a:r>
              <a:rPr lang="en-US" dirty="0" smtClean="0">
                <a:cs typeface="B Nazanin" pitchFamily="2" charset="-78"/>
              </a:rPr>
              <a:t> c</a:t>
            </a:r>
            <a:r>
              <a:rPr lang="fa-IR" dirty="0" smtClean="0">
                <a:cs typeface="B Nazanin" pitchFamily="2" charset="-78"/>
              </a:rPr>
              <a:t>باید </a:t>
            </a:r>
            <a:r>
              <a:rPr lang="fa-IR" dirty="0">
                <a:cs typeface="B Nazanin" pitchFamily="2" charset="-78"/>
              </a:rPr>
              <a:t>صفر </a:t>
            </a:r>
            <a:r>
              <a:rPr lang="fa-IR" dirty="0" smtClean="0">
                <a:cs typeface="B Nazanin" pitchFamily="2" charset="-78"/>
              </a:rPr>
              <a:t>باشد.  </a:t>
            </a:r>
            <a:r>
              <a:rPr lang="fa-IR" dirty="0">
                <a:cs typeface="B Nazanin" pitchFamily="2" charset="-78"/>
              </a:rPr>
              <a:t>با </a:t>
            </a:r>
            <a:r>
              <a:rPr lang="fa-IR" dirty="0" smtClean="0">
                <a:cs typeface="B Nazanin" pitchFamily="2" charset="-78"/>
              </a:rPr>
              <a:t>استفاده </a:t>
            </a:r>
            <a:r>
              <a:rPr lang="fa-IR" dirty="0">
                <a:cs typeface="B Nazanin" pitchFamily="2" charset="-78"/>
              </a:rPr>
              <a:t>از شرط مرزی </a:t>
            </a:r>
            <a:r>
              <a:rPr lang="fa-IR" dirty="0" smtClean="0">
                <a:cs typeface="B Nazanin" pitchFamily="2" charset="-78"/>
              </a:rPr>
              <a:t>                         از </a:t>
            </a:r>
            <a:r>
              <a:rPr lang="fa-IR" dirty="0">
                <a:cs typeface="B Nazanin" pitchFamily="2" charset="-78"/>
              </a:rPr>
              <a:t>رابطه (</a:t>
            </a:r>
            <a:r>
              <a:rPr lang="en-US" dirty="0">
                <a:cs typeface="B Nazanin" pitchFamily="2" charset="-78"/>
              </a:rPr>
              <a:t>d</a:t>
            </a:r>
            <a:r>
              <a:rPr lang="fa-IR" dirty="0">
                <a:cs typeface="B Nazanin" pitchFamily="2" charset="-78"/>
              </a:rPr>
              <a:t>) </a:t>
            </a:r>
            <a:r>
              <a:rPr lang="fa-IR" dirty="0" smtClean="0">
                <a:cs typeface="B Nazanin" pitchFamily="2" charset="-78"/>
              </a:rPr>
              <a:t>ثابت</a:t>
            </a:r>
            <a:r>
              <a:rPr lang="en-US" dirty="0" smtClean="0">
                <a:cs typeface="B Nazanin" pitchFamily="2" charset="-78"/>
              </a:rPr>
              <a:t> C</a:t>
            </a:r>
            <a:r>
              <a:rPr lang="en-US" baseline="-25000" dirty="0" smtClean="0">
                <a:cs typeface="B Nazanin" pitchFamily="2" charset="-78"/>
              </a:rPr>
              <a:t>1  </a:t>
            </a:r>
            <a:r>
              <a:rPr lang="fa-IR" dirty="0" smtClean="0">
                <a:cs typeface="B Nazanin" pitchFamily="2" charset="-78"/>
              </a:rPr>
              <a:t>برابر </a:t>
            </a:r>
            <a:r>
              <a:rPr lang="fa-IR" dirty="0">
                <a:cs typeface="B Nazanin" pitchFamily="2" charset="-78"/>
              </a:rPr>
              <a:t>خواهد شد  با </a:t>
            </a:r>
            <a:r>
              <a:rPr lang="fa-IR" dirty="0" smtClean="0">
                <a:cs typeface="B Nazanin" pitchFamily="2" charset="-78"/>
              </a:rPr>
              <a:t>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g</a:t>
            </a:r>
            <a:r>
              <a:rPr lang="fa-IR" dirty="0" smtClean="0">
                <a:cs typeface="B Nazanin" pitchFamily="2" charset="-78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>
                <a:cs typeface="B Nazanin" pitchFamily="2" charset="-78"/>
              </a:rPr>
              <a:t>توزیع تنش از روابط (</a:t>
            </a:r>
            <a:r>
              <a:rPr lang="en-US" dirty="0">
                <a:cs typeface="B Nazanin" pitchFamily="2" charset="-78"/>
              </a:rPr>
              <a:t>d </a:t>
            </a:r>
            <a:r>
              <a:rPr lang="fa-IR" dirty="0" smtClean="0">
                <a:cs typeface="B Nazanin" pitchFamily="2" charset="-78"/>
              </a:rPr>
              <a:t>) ، (</a:t>
            </a:r>
            <a:r>
              <a:rPr lang="en-US" dirty="0" smtClean="0">
                <a:cs typeface="B Nazanin" pitchFamily="2" charset="-78"/>
              </a:rPr>
              <a:t>e</a:t>
            </a:r>
            <a:r>
              <a:rPr lang="fa-IR" dirty="0" smtClean="0">
                <a:cs typeface="B Nazanin" pitchFamily="2" charset="-78"/>
              </a:rPr>
              <a:t>) و (</a:t>
            </a:r>
            <a:r>
              <a:rPr lang="en-US" dirty="0">
                <a:cs typeface="B Nazanin" pitchFamily="2" charset="-78"/>
              </a:rPr>
              <a:t>f</a:t>
            </a:r>
            <a:r>
              <a:rPr lang="fa-IR" dirty="0">
                <a:cs typeface="B Nazanin" pitchFamily="2" charset="-78"/>
              </a:rPr>
              <a:t>) با توجه به </a:t>
            </a:r>
            <a:r>
              <a:rPr lang="fa-IR" dirty="0" smtClean="0">
                <a:cs typeface="B Nazanin" pitchFamily="2" charset="-78"/>
              </a:rPr>
              <a:t>ثابت‌های </a:t>
            </a:r>
            <a:r>
              <a:rPr lang="fa-IR" dirty="0">
                <a:cs typeface="B Nazanin" pitchFamily="2" charset="-78"/>
              </a:rPr>
              <a:t>بدست آ</a:t>
            </a:r>
            <a:r>
              <a:rPr lang="fa-IR" dirty="0" smtClean="0">
                <a:cs typeface="B Nazanin" pitchFamily="2" charset="-78"/>
              </a:rPr>
              <a:t>مده </a:t>
            </a:r>
            <a:r>
              <a:rPr lang="fa-IR" dirty="0">
                <a:cs typeface="B Nazanin" pitchFamily="2" charset="-78"/>
              </a:rPr>
              <a:t>بصورت زیر خواهد </a:t>
            </a:r>
            <a:r>
              <a:rPr lang="fa-IR" dirty="0" smtClean="0">
                <a:cs typeface="B Nazanin" pitchFamily="2" charset="-78"/>
              </a:rPr>
              <a:t>بود؛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  </a:t>
            </a:r>
            <a:endParaRPr lang="en-US" dirty="0"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Nazanin" pitchFamily="2" charset="-78"/>
              </a:rPr>
              <a:t>(21)</a:t>
            </a:r>
          </a:p>
          <a:p>
            <a:pPr marL="0" indent="0">
              <a:lnSpc>
                <a:spcPct val="150000"/>
              </a:lnSpc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a</a:t>
            </a:r>
            <a:r>
              <a:rPr lang="fa-IR" dirty="0" smtClean="0">
                <a:cs typeface="B Nazanin" pitchFamily="2" charset="-78"/>
              </a:rPr>
              <a:t>22)</a:t>
            </a:r>
            <a:endParaRPr lang="fa-IR" dirty="0">
              <a:cs typeface="B Nazanin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766137"/>
              </p:ext>
            </p:extLst>
          </p:nvPr>
        </p:nvGraphicFramePr>
        <p:xfrm>
          <a:off x="4893044" y="1916832"/>
          <a:ext cx="1584176" cy="527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685800" imgH="228600" progId="Equation.3">
                  <p:embed/>
                </p:oleObj>
              </mc:Choice>
              <mc:Fallback>
                <p:oleObj name="Equation" r:id="rId3" imgW="685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3044" y="1916832"/>
                        <a:ext cx="1584176" cy="527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60" y="2467678"/>
            <a:ext cx="4464497" cy="81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363310" y="3933055"/>
            <a:ext cx="6296922" cy="2585641"/>
            <a:chOff x="363310" y="3933055"/>
            <a:chExt cx="6296922" cy="2585641"/>
          </a:xfrm>
        </p:grpSpPr>
        <p:grpSp>
          <p:nvGrpSpPr>
            <p:cNvPr id="6" name="Group 5"/>
            <p:cNvGrpSpPr/>
            <p:nvPr/>
          </p:nvGrpSpPr>
          <p:grpSpPr>
            <a:xfrm>
              <a:off x="363310" y="3933055"/>
              <a:ext cx="6296922" cy="1559702"/>
              <a:chOff x="363310" y="3933055"/>
              <a:chExt cx="6296922" cy="1559702"/>
            </a:xfrm>
          </p:grpSpPr>
          <p:pic>
            <p:nvPicPr>
              <p:cNvPr id="24592" name="Picture 1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36" y="3933055"/>
                <a:ext cx="5688010" cy="7485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593" name="Picture 1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3310" y="4725144"/>
                <a:ext cx="6296922" cy="7676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4594" name="Picture 1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10" y="5679736"/>
              <a:ext cx="5072786" cy="838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287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400" dirty="0">
                <a:cs typeface="B Nazanin" pitchFamily="2" charset="-78"/>
              </a:rPr>
              <a:t>تنش طولی طبق رابطه (</a:t>
            </a:r>
            <a:r>
              <a:rPr lang="en-US" sz="2400" dirty="0">
                <a:cs typeface="B Nazanin" pitchFamily="2" charset="-78"/>
              </a:rPr>
              <a:t>a</a:t>
            </a:r>
            <a:r>
              <a:rPr lang="fa-IR" sz="2400" dirty="0" smtClean="0">
                <a:cs typeface="B Nazanin" pitchFamily="2" charset="-78"/>
              </a:rPr>
              <a:t>22)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وقتی </a:t>
            </a:r>
            <a:r>
              <a:rPr lang="fa-IR" sz="2400" dirty="0">
                <a:cs typeface="B Nazanin" pitchFamily="2" charset="-78"/>
              </a:rPr>
              <a:t>صادق است که </a:t>
            </a:r>
            <a:r>
              <a:rPr lang="fa-IR" sz="2400" dirty="0" smtClean="0">
                <a:cs typeface="B Nazanin" pitchFamily="2" charset="-78"/>
              </a:rPr>
              <a:t>دو </a:t>
            </a:r>
            <a:r>
              <a:rPr lang="fa-IR" sz="2400" dirty="0">
                <a:cs typeface="B Nazanin" pitchFamily="2" charset="-78"/>
              </a:rPr>
              <a:t>انتهای استوانه ثابت </a:t>
            </a:r>
            <a:r>
              <a:rPr lang="fa-IR" sz="2400" dirty="0" smtClean="0">
                <a:cs typeface="B Nazanin" pitchFamily="2" charset="-78"/>
              </a:rPr>
              <a:t>باشند. </a:t>
            </a:r>
            <a:endParaRPr lang="en-US" sz="2400" dirty="0" smtClean="0">
              <a:cs typeface="B Nazanin" pitchFamily="2" charset="-78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fa-IR" sz="2400" dirty="0" smtClean="0">
                <a:cs typeface="B Nazanin" pitchFamily="2" charset="-78"/>
              </a:rPr>
              <a:t>در </a:t>
            </a:r>
            <a:r>
              <a:rPr lang="fa-IR" sz="2400" dirty="0">
                <a:cs typeface="B Nazanin" pitchFamily="2" charset="-78"/>
              </a:rPr>
              <a:t>حالتی که دو انتها آزاد </a:t>
            </a:r>
            <a:r>
              <a:rPr lang="fa-IR" sz="2400" dirty="0" smtClean="0">
                <a:cs typeface="B Nazanin" pitchFamily="2" charset="-78"/>
              </a:rPr>
              <a:t>هستند، یک </a:t>
            </a:r>
            <a:r>
              <a:rPr lang="fa-IR" sz="2400" dirty="0">
                <a:cs typeface="B Nazanin" pitchFamily="2" charset="-78"/>
              </a:rPr>
              <a:t>تنش یکنواخت </a:t>
            </a:r>
            <a:r>
              <a:rPr lang="fa-IR" sz="2400" dirty="0" smtClean="0">
                <a:cs typeface="B Nazanin" pitchFamily="2" charset="-78"/>
              </a:rPr>
              <a:t>                باید </a:t>
            </a:r>
            <a:r>
              <a:rPr lang="fa-IR" sz="2400" dirty="0">
                <a:cs typeface="B Nazanin" pitchFamily="2" charset="-78"/>
              </a:rPr>
              <a:t>به سیستم طوری اضافه شود که نتیجه نیرها در هر انتها صفر </a:t>
            </a:r>
            <a:r>
              <a:rPr lang="fa-IR" sz="2400" dirty="0" smtClean="0">
                <a:cs typeface="B Nazanin" pitchFamily="2" charset="-78"/>
              </a:rPr>
              <a:t>شود. </a:t>
            </a:r>
            <a:r>
              <a:rPr lang="fa-IR" sz="2400" dirty="0">
                <a:cs typeface="B Nazanin" pitchFamily="2" charset="-78"/>
              </a:rPr>
              <a:t>در </a:t>
            </a:r>
            <a:r>
              <a:rPr lang="fa-IR" sz="2400" dirty="0" smtClean="0">
                <a:cs typeface="B Nazanin" pitchFamily="2" charset="-78"/>
              </a:rPr>
              <a:t>نتیجه؛</a:t>
            </a:r>
          </a:p>
          <a:p>
            <a:pPr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از این رابطه همراه با رابطه (</a:t>
            </a:r>
            <a:r>
              <a:rPr lang="en-US" sz="2400" dirty="0">
                <a:cs typeface="B Nazanin" pitchFamily="2" charset="-78"/>
              </a:rPr>
              <a:t>f</a:t>
            </a:r>
            <a:r>
              <a:rPr lang="fa-IR" sz="2400" dirty="0">
                <a:cs typeface="B Nazanin" pitchFamily="2" charset="-78"/>
              </a:rPr>
              <a:t>) نتیجه خواهد </a:t>
            </a:r>
            <a:r>
              <a:rPr lang="fa-IR" sz="2400" dirty="0" smtClean="0">
                <a:cs typeface="B Nazanin" pitchFamily="2" charset="-78"/>
              </a:rPr>
              <a:t>شد؛</a:t>
            </a:r>
          </a:p>
          <a:p>
            <a:pPr>
              <a:lnSpc>
                <a:spcPct val="200000"/>
              </a:lnSpc>
            </a:pPr>
            <a:r>
              <a:rPr lang="fa-IR" sz="2400" dirty="0" smtClean="0">
                <a:cs typeface="B Nazanin" pitchFamily="2" charset="-78"/>
              </a:rPr>
              <a:t>(</a:t>
            </a:r>
            <a:r>
              <a:rPr lang="en-US" sz="2400" dirty="0" smtClean="0">
                <a:cs typeface="B Nazanin" pitchFamily="2" charset="-78"/>
              </a:rPr>
              <a:t>h</a:t>
            </a:r>
            <a:r>
              <a:rPr lang="fa-IR" sz="2400" dirty="0" smtClean="0">
                <a:cs typeface="B Nazanin" pitchFamily="2" charset="-78"/>
              </a:rPr>
              <a:t>)</a:t>
            </a:r>
            <a:endParaRPr lang="en-US" sz="2400" dirty="0" smtClean="0"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تنش طولی در استوانه دو سر آزاد با اضافه کردن </a:t>
            </a:r>
            <a:r>
              <a:rPr lang="en-US" sz="2400" dirty="0">
                <a:cs typeface="B Nazanin" pitchFamily="2" charset="-78"/>
              </a:rPr>
              <a:t>S</a:t>
            </a:r>
            <a:r>
              <a:rPr lang="en-US" sz="2400" baseline="-25000" dirty="0">
                <a:cs typeface="B Nazanin" pitchFamily="2" charset="-78"/>
              </a:rPr>
              <a:t>0</a:t>
            </a:r>
            <a:r>
              <a:rPr lang="fa-IR" sz="2400" dirty="0">
                <a:cs typeface="B Nazanin" pitchFamily="2" charset="-78"/>
              </a:rPr>
              <a:t> به تنش داده </a:t>
            </a:r>
            <a:r>
              <a:rPr lang="fa-IR" sz="2400" dirty="0" smtClean="0">
                <a:cs typeface="B Nazanin" pitchFamily="2" charset="-78"/>
              </a:rPr>
              <a:t>شده توسط </a:t>
            </a:r>
            <a:r>
              <a:rPr lang="fa-IR" sz="2400" dirty="0">
                <a:cs typeface="B Nazanin" pitchFamily="2" charset="-78"/>
              </a:rPr>
              <a:t>رابطه (</a:t>
            </a:r>
            <a:r>
              <a:rPr lang="en-US" sz="2400" dirty="0">
                <a:cs typeface="B Nazanin" pitchFamily="2" charset="-78"/>
              </a:rPr>
              <a:t>f</a:t>
            </a:r>
            <a:r>
              <a:rPr lang="fa-IR" sz="2400" dirty="0" smtClean="0">
                <a:cs typeface="B Nazanin" pitchFamily="2" charset="-78"/>
              </a:rPr>
              <a:t>) برابر می‌شود </a:t>
            </a:r>
            <a:r>
              <a:rPr lang="fa-IR" sz="2400" dirty="0">
                <a:cs typeface="B Nazanin" pitchFamily="2" charset="-78"/>
              </a:rPr>
              <a:t>با </a:t>
            </a:r>
            <a:r>
              <a:rPr lang="fa-IR" sz="2400" dirty="0" smtClean="0">
                <a:cs typeface="B Nazanin" pitchFamily="2" charset="-78"/>
              </a:rPr>
              <a:t>؛</a:t>
            </a:r>
          </a:p>
          <a:p>
            <a:pPr algn="just"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(</a:t>
            </a:r>
            <a:r>
              <a:rPr lang="en-US" sz="2400" dirty="0" smtClean="0">
                <a:cs typeface="B Nazanin" pitchFamily="2" charset="-78"/>
              </a:rPr>
              <a:t>b</a:t>
            </a:r>
            <a:r>
              <a:rPr lang="fa-IR" sz="2400" dirty="0" smtClean="0">
                <a:cs typeface="B Nazanin" pitchFamily="2" charset="-78"/>
              </a:rPr>
              <a:t>22)</a:t>
            </a:r>
            <a:endParaRPr lang="en-US" sz="2400" dirty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367165"/>
              </p:ext>
            </p:extLst>
          </p:nvPr>
        </p:nvGraphicFramePr>
        <p:xfrm>
          <a:off x="2339752" y="1124744"/>
          <a:ext cx="1072843" cy="479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482400" imgH="215640" progId="Equation.3">
                  <p:embed/>
                </p:oleObj>
              </mc:Choice>
              <mc:Fallback>
                <p:oleObj name="Equation" r:id="rId3" imgW="482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9752" y="1124744"/>
                        <a:ext cx="1072843" cy="479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415937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1" y="3212976"/>
            <a:ext cx="5918055" cy="80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5031586"/>
            <a:ext cx="4157678" cy="77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35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3999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a-IR" sz="3000" dirty="0">
                <a:solidFill>
                  <a:srgbClr val="7030A0"/>
                </a:solidFill>
              </a:rPr>
              <a:t>استوانه </a:t>
            </a:r>
            <a:r>
              <a:rPr lang="fa-IR" sz="3000" dirty="0" smtClean="0">
                <a:solidFill>
                  <a:srgbClr val="7030A0"/>
                </a:solidFill>
              </a:rPr>
              <a:t>توخالی؛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در استوانه تو خالی وقتی دو سطح داخلی و خارجی بدون بار </a:t>
            </a:r>
            <a:r>
              <a:rPr lang="fa-IR" sz="2400" dirty="0" smtClean="0">
                <a:cs typeface="B Nazanin" pitchFamily="2" charset="-78"/>
              </a:rPr>
              <a:t>هستند، شرایط </a:t>
            </a:r>
            <a:r>
              <a:rPr lang="fa-IR" sz="2400" dirty="0">
                <a:cs typeface="B Nazanin" pitchFamily="2" charset="-78"/>
              </a:rPr>
              <a:t>مرزی بصورت  </a:t>
            </a:r>
            <a:r>
              <a:rPr lang="fa-IR" sz="2400" dirty="0" smtClean="0">
                <a:cs typeface="B Nazanin" pitchFamily="2" charset="-78"/>
              </a:rPr>
              <a:t>ذیل                                می باشد.</a:t>
            </a: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 </a:t>
            </a:r>
            <a:endParaRPr lang="en-US" sz="2400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 smtClean="0">
                <a:cs typeface="B Nazanin" pitchFamily="2" charset="-78"/>
              </a:rPr>
              <a:t>با اعمال این شرایط در رابطه (</a:t>
            </a:r>
            <a:r>
              <a:rPr lang="en-US" sz="2400" dirty="0" smtClean="0">
                <a:cs typeface="B Nazanin" pitchFamily="2" charset="-78"/>
              </a:rPr>
              <a:t>d</a:t>
            </a:r>
            <a:r>
              <a:rPr lang="fa-IR" sz="2400" dirty="0" smtClean="0">
                <a:cs typeface="B Nazanin" pitchFamily="2" charset="-78"/>
              </a:rPr>
              <a:t>)، ثابت ها برابر خواهند شد با ؛</a:t>
            </a:r>
          </a:p>
          <a:p>
            <a:pPr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300000"/>
              </a:lnSpc>
            </a:pPr>
            <a:r>
              <a:rPr lang="fa-IR" sz="2400" dirty="0" smtClean="0">
                <a:cs typeface="B Nazanin" pitchFamily="2" charset="-78"/>
              </a:rPr>
              <a:t>(</a:t>
            </a:r>
            <a:r>
              <a:rPr lang="en-US" sz="2400" dirty="0" err="1" smtClean="0">
                <a:cs typeface="B Nazanin" pitchFamily="2" charset="-78"/>
              </a:rPr>
              <a:t>i</a:t>
            </a:r>
            <a:r>
              <a:rPr lang="fa-IR" sz="2400" dirty="0" smtClean="0">
                <a:cs typeface="B Nazanin" pitchFamily="2" charset="-78"/>
              </a:rPr>
              <a:t>)</a:t>
            </a:r>
            <a:endParaRPr lang="en-US" sz="2400" dirty="0" smtClean="0"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endParaRPr lang="fa-IR" sz="3000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fa-IR" sz="3000" dirty="0" smtClean="0">
                <a:solidFill>
                  <a:srgbClr val="7030A0"/>
                </a:solidFill>
              </a:rPr>
              <a:t> </a:t>
            </a:r>
            <a:endParaRPr lang="en-US" sz="3000" dirty="0">
              <a:solidFill>
                <a:srgbClr val="7030A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722407"/>
              </p:ext>
            </p:extLst>
          </p:nvPr>
        </p:nvGraphicFramePr>
        <p:xfrm>
          <a:off x="251520" y="2197620"/>
          <a:ext cx="2808312" cy="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1257120" imgH="228600" progId="Equation.3">
                  <p:embed/>
                </p:oleObj>
              </mc:Choice>
              <mc:Fallback>
                <p:oleObj name="Equation" r:id="rId3" imgW="12571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197620"/>
                        <a:ext cx="2808312" cy="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35106"/>
            <a:ext cx="4730750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77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cs typeface="B Nazanin" pitchFamily="2" charset="-78"/>
              </a:rPr>
              <a:t>از روابط (</a:t>
            </a:r>
            <a:r>
              <a:rPr lang="en-US" sz="2400" dirty="0">
                <a:cs typeface="B Nazanin" pitchFamily="2" charset="-78"/>
              </a:rPr>
              <a:t>d</a:t>
            </a:r>
            <a:r>
              <a:rPr lang="fa-IR" sz="2400" dirty="0" smtClean="0">
                <a:cs typeface="B Nazanin" pitchFamily="2" charset="-78"/>
              </a:rPr>
              <a:t>)، (</a:t>
            </a:r>
            <a:r>
              <a:rPr lang="en-US" sz="2400" dirty="0">
                <a:cs typeface="B Nazanin" pitchFamily="2" charset="-78"/>
              </a:rPr>
              <a:t>e</a:t>
            </a:r>
            <a:r>
              <a:rPr lang="fa-IR" sz="2400" dirty="0" smtClean="0">
                <a:cs typeface="B Nazanin" pitchFamily="2" charset="-78"/>
              </a:rPr>
              <a:t>) و (</a:t>
            </a:r>
            <a:r>
              <a:rPr lang="en-US" sz="2400" dirty="0">
                <a:cs typeface="B Nazanin" pitchFamily="2" charset="-78"/>
              </a:rPr>
              <a:t>f</a:t>
            </a:r>
            <a:r>
              <a:rPr lang="fa-IR" sz="2400" dirty="0">
                <a:cs typeface="B Nazanin" pitchFamily="2" charset="-78"/>
              </a:rPr>
              <a:t>) با توجه به مقادیر ثابت (</a:t>
            </a:r>
            <a:r>
              <a:rPr lang="en-US" sz="2400" dirty="0" err="1">
                <a:cs typeface="B Nazanin" pitchFamily="2" charset="-78"/>
              </a:rPr>
              <a:t>i</a:t>
            </a:r>
            <a:r>
              <a:rPr lang="fa-IR" sz="2400" dirty="0" smtClean="0">
                <a:cs typeface="B Nazanin" pitchFamily="2" charset="-78"/>
              </a:rPr>
              <a:t>)، تنش </a:t>
            </a:r>
            <a:r>
              <a:rPr lang="fa-IR" sz="2400" dirty="0">
                <a:cs typeface="B Nazanin" pitchFamily="2" charset="-78"/>
              </a:rPr>
              <a:t>ها برابر می شوند با </a:t>
            </a:r>
            <a:r>
              <a:rPr lang="fa-IR" sz="2400" dirty="0" smtClean="0">
                <a:cs typeface="B Nazanin" pitchFamily="2" charset="-78"/>
              </a:rPr>
              <a:t>:</a:t>
            </a:r>
          </a:p>
          <a:p>
            <a:endParaRPr lang="fa-IR" sz="2400" dirty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(23)</a:t>
            </a:r>
          </a:p>
          <a:p>
            <a:endParaRPr lang="fa-IR" sz="2400" dirty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pPr>
              <a:lnSpc>
                <a:spcPct val="200000"/>
              </a:lnSpc>
            </a:pPr>
            <a:endParaRPr lang="fa-IR" sz="24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(</a:t>
            </a:r>
            <a:r>
              <a:rPr lang="en-US" sz="2400" dirty="0" smtClean="0">
                <a:cs typeface="B Nazanin" pitchFamily="2" charset="-78"/>
              </a:rPr>
              <a:t>a</a:t>
            </a:r>
            <a:r>
              <a:rPr lang="fa-IR" sz="2400" dirty="0" smtClean="0">
                <a:cs typeface="B Nazanin" pitchFamily="2" charset="-78"/>
              </a:rPr>
              <a:t>24)</a:t>
            </a:r>
          </a:p>
          <a:p>
            <a:pPr marL="342900" indent="-342900">
              <a:lnSpc>
                <a:spcPct val="250000"/>
              </a:lnSpc>
              <a:buFont typeface="Wingdings" pitchFamily="2" charset="2"/>
              <a:buChar char="ü"/>
            </a:pPr>
            <a:r>
              <a:rPr lang="fa-IR" sz="2400" dirty="0">
                <a:cs typeface="B Nazanin" pitchFamily="2" charset="-78"/>
              </a:rPr>
              <a:t>در حالت دو انتها </a:t>
            </a:r>
            <a:r>
              <a:rPr lang="fa-IR" sz="2400" dirty="0" smtClean="0">
                <a:cs typeface="B Nazanin" pitchFamily="2" charset="-78"/>
              </a:rPr>
              <a:t>آزاد، </a:t>
            </a:r>
            <a:r>
              <a:rPr lang="fa-IR" sz="2400" dirty="0">
                <a:cs typeface="B Nazanin" pitchFamily="2" charset="-78"/>
              </a:rPr>
              <a:t>با روشی مشابه استوانه توپر تنش طولی برابر خواهد شد </a:t>
            </a:r>
            <a:r>
              <a:rPr lang="fa-IR" sz="2400" dirty="0" smtClean="0">
                <a:cs typeface="B Nazanin" pitchFamily="2" charset="-78"/>
              </a:rPr>
              <a:t>با؛</a:t>
            </a:r>
          </a:p>
          <a:p>
            <a:pPr>
              <a:lnSpc>
                <a:spcPct val="200000"/>
              </a:lnSpc>
            </a:pPr>
            <a:r>
              <a:rPr lang="fa-IR" sz="2400" dirty="0" smtClean="0">
                <a:cs typeface="B Nazanin" pitchFamily="2" charset="-78"/>
              </a:rPr>
              <a:t> (</a:t>
            </a:r>
            <a:r>
              <a:rPr lang="en-US" sz="2400" dirty="0" smtClean="0">
                <a:cs typeface="B Nazanin" pitchFamily="2" charset="-78"/>
              </a:rPr>
              <a:t>b</a:t>
            </a:r>
            <a:r>
              <a:rPr lang="fa-IR" sz="2400" dirty="0" smtClean="0">
                <a:cs typeface="B Nazanin" pitchFamily="2" charset="-78"/>
              </a:rPr>
              <a:t>24)</a:t>
            </a:r>
            <a:endParaRPr lang="fa-IR" sz="2400" dirty="0">
              <a:cs typeface="B Nazanin" pitchFamily="2" charset="-78"/>
            </a:endParaRPr>
          </a:p>
          <a:p>
            <a:pPr marL="342900" indent="-342900">
              <a:lnSpc>
                <a:spcPct val="300000"/>
              </a:lnSpc>
              <a:buFont typeface="Wingdings" pitchFamily="2" charset="2"/>
              <a:buChar char="Ø"/>
            </a:pPr>
            <a:r>
              <a:rPr lang="fa-IR" sz="2400" dirty="0">
                <a:cs typeface="B Nazanin" pitchFamily="2" charset="-78"/>
              </a:rPr>
              <a:t>با داشتن توزیع درجه حرارت </a:t>
            </a:r>
            <a:r>
              <a:rPr lang="fa-IR" sz="2400" dirty="0" smtClean="0">
                <a:cs typeface="B Nazanin" pitchFamily="2" charset="-78"/>
              </a:rPr>
              <a:t>(</a:t>
            </a:r>
            <a:r>
              <a:rPr lang="en-US" sz="2400" dirty="0" smtClean="0">
                <a:cs typeface="B Nazanin" pitchFamily="2" charset="-78"/>
              </a:rPr>
              <a:t>r</a:t>
            </a:r>
            <a:r>
              <a:rPr lang="fa-IR" sz="2400" dirty="0" smtClean="0">
                <a:cs typeface="B Nazanin" pitchFamily="2" charset="-78"/>
              </a:rPr>
              <a:t>)</a:t>
            </a:r>
            <a:r>
              <a:rPr lang="en-US" sz="2400" dirty="0" smtClean="0">
                <a:cs typeface="B Nazanin" pitchFamily="2" charset="-78"/>
              </a:rPr>
              <a:t>T</a:t>
            </a:r>
            <a:r>
              <a:rPr lang="fa-IR" sz="2400" dirty="0" smtClean="0">
                <a:cs typeface="B Nazanin" pitchFamily="2" charset="-78"/>
              </a:rPr>
              <a:t>تنش </a:t>
            </a:r>
            <a:r>
              <a:rPr lang="fa-IR" sz="2400" dirty="0">
                <a:cs typeface="B Nazanin" pitchFamily="2" charset="-78"/>
              </a:rPr>
              <a:t>ها و تغییر مکان از روابط فوق  بدست می آیند . 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5"/>
            <a:ext cx="6768754" cy="286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45103"/>
            <a:ext cx="4078342" cy="67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6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fa-IR" sz="2800" dirty="0" smtClean="0">
                <a:solidFill>
                  <a:srgbClr val="7030A0"/>
                </a:solidFill>
              </a:rPr>
              <a:t>استوانه توخالی تحت در جه  حرارتهای ثابت در سطوح داخلی و خاجی ؛</a:t>
            </a:r>
          </a:p>
          <a:p>
            <a:endParaRPr lang="fa-IR" sz="2800" dirty="0" smtClean="0">
              <a:solidFill>
                <a:srgbClr val="7030A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fa-IR" sz="2400" dirty="0"/>
              <a:t>جریان حرارت از قسمت دلخواهی از </a:t>
            </a:r>
            <a:r>
              <a:rPr lang="fa-IR" sz="2400" dirty="0" smtClean="0"/>
              <a:t>سطح </a:t>
            </a:r>
            <a:r>
              <a:rPr lang="fa-IR" sz="2400" dirty="0"/>
              <a:t>داخلی </a:t>
            </a:r>
            <a:r>
              <a:rPr lang="fa-IR" sz="2400" dirty="0" smtClean="0"/>
              <a:t>استوانه ، طبق قانون هدایت  </a:t>
            </a:r>
            <a:r>
              <a:rPr lang="fa-IR" sz="2400" dirty="0"/>
              <a:t>فوریه </a:t>
            </a:r>
            <a:r>
              <a:rPr lang="fa-IR" sz="2400" dirty="0" smtClean="0"/>
              <a:t>بصورت </a:t>
            </a:r>
            <a:r>
              <a:rPr lang="fa-IR" sz="2400" dirty="0"/>
              <a:t>زیر است </a:t>
            </a:r>
            <a:r>
              <a:rPr lang="fa-IR" sz="2400" dirty="0" smtClean="0"/>
              <a:t>؛</a:t>
            </a:r>
          </a:p>
          <a:p>
            <a:pPr algn="just">
              <a:lnSpc>
                <a:spcPct val="150000"/>
              </a:lnSpc>
            </a:pPr>
            <a:r>
              <a:rPr lang="fa-IR" sz="2400" dirty="0" smtClean="0"/>
              <a:t>(</a:t>
            </a:r>
            <a:r>
              <a:rPr lang="en-US" sz="2400" dirty="0" smtClean="0"/>
              <a:t>j</a:t>
            </a:r>
            <a:r>
              <a:rPr lang="fa-IR" sz="2400" dirty="0" smtClean="0"/>
              <a:t>)</a:t>
            </a:r>
            <a:endParaRPr lang="en-US" sz="2400" dirty="0" smtClean="0"/>
          </a:p>
          <a:p>
            <a:pPr algn="just">
              <a:lnSpc>
                <a:spcPct val="150000"/>
              </a:lnSpc>
            </a:pPr>
            <a:r>
              <a:rPr lang="fa-IR" sz="2400" dirty="0">
                <a:cs typeface="B Nazanin" pitchFamily="2" charset="-78"/>
              </a:rPr>
              <a:t>که در آن </a:t>
            </a:r>
            <a:r>
              <a:rPr lang="en-US" sz="2400" dirty="0">
                <a:cs typeface="B Nazanin" pitchFamily="2" charset="-78"/>
              </a:rPr>
              <a:t>Q</a:t>
            </a:r>
            <a:r>
              <a:rPr lang="fa-IR" sz="2400" dirty="0">
                <a:cs typeface="B Nazanin" pitchFamily="2" charset="-78"/>
              </a:rPr>
              <a:t> جریان حرارت بر واحد طول محوری و </a:t>
            </a:r>
            <a:r>
              <a:rPr lang="en-US" sz="2400" dirty="0">
                <a:cs typeface="B Nazanin" pitchFamily="2" charset="-78"/>
              </a:rPr>
              <a:t>K</a:t>
            </a:r>
            <a:r>
              <a:rPr lang="fa-IR" sz="2400" dirty="0">
                <a:cs typeface="B Nazanin" pitchFamily="2" charset="-78"/>
              </a:rPr>
              <a:t> هدایت حرارتی است . با فرض اینکه </a:t>
            </a:r>
            <a:r>
              <a:rPr lang="en-US" sz="2400" dirty="0" smtClean="0">
                <a:cs typeface="B Nazanin" pitchFamily="2" charset="-78"/>
              </a:rPr>
              <a:t>K</a:t>
            </a:r>
            <a:r>
              <a:rPr lang="fa-IR" sz="2400" dirty="0" smtClean="0">
                <a:cs typeface="B Nazanin" pitchFamily="2" charset="-78"/>
              </a:rPr>
              <a:t> و</a:t>
            </a:r>
            <a:r>
              <a:rPr lang="en-US" sz="2400" dirty="0" smtClean="0">
                <a:cs typeface="B Nazanin" pitchFamily="2" charset="-78"/>
              </a:rPr>
              <a:t>Q 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ثابت </a:t>
            </a:r>
            <a:r>
              <a:rPr lang="fa-IR" sz="2400" dirty="0" smtClean="0">
                <a:cs typeface="B Nazanin" pitchFamily="2" charset="-78"/>
              </a:rPr>
              <a:t>هستند؛</a:t>
            </a:r>
          </a:p>
          <a:p>
            <a:pPr algn="just">
              <a:lnSpc>
                <a:spcPct val="150000"/>
              </a:lnSpc>
            </a:pPr>
            <a:endParaRPr lang="fa-IR" sz="2400" dirty="0">
              <a:cs typeface="B Nazanin" pitchFamily="2" charset="-78"/>
            </a:endParaRPr>
          </a:p>
          <a:p>
            <a:pPr>
              <a:lnSpc>
                <a:spcPct val="200000"/>
              </a:lnSpc>
            </a:pPr>
            <a:r>
              <a:rPr lang="fa-IR" sz="2400" dirty="0">
                <a:cs typeface="B Nazanin" pitchFamily="2" charset="-78"/>
              </a:rPr>
              <a:t>با </a:t>
            </a:r>
            <a:r>
              <a:rPr lang="fa-IR" sz="2400" dirty="0" smtClean="0">
                <a:cs typeface="B Nazanin" pitchFamily="2" charset="-78"/>
              </a:rPr>
              <a:t>انتگرالگیری </a:t>
            </a:r>
            <a:r>
              <a:rPr lang="fa-IR" sz="2400" dirty="0">
                <a:cs typeface="B Nazanin" pitchFamily="2" charset="-78"/>
              </a:rPr>
              <a:t>از این رابطه نتیجه می شود : 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 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(</a:t>
            </a:r>
            <a:r>
              <a:rPr lang="en-US" sz="2400" dirty="0">
                <a:cs typeface="B Nazanin" pitchFamily="2" charset="-78"/>
              </a:rPr>
              <a:t>K</a:t>
            </a:r>
            <a:r>
              <a:rPr lang="fa-IR" sz="2400" dirty="0">
                <a:cs typeface="B Nazanin" pitchFamily="2" charset="-78"/>
              </a:rPr>
              <a:t>) </a:t>
            </a:r>
            <a:endParaRPr lang="en-US" sz="2400" dirty="0">
              <a:cs typeface="B Nazanin" pitchFamily="2" charset="-78"/>
            </a:endParaRPr>
          </a:p>
          <a:p>
            <a:pPr algn="just">
              <a:lnSpc>
                <a:spcPct val="150000"/>
              </a:lnSpc>
            </a:pPr>
            <a:endParaRPr lang="en-US" sz="2400" dirty="0">
              <a:cs typeface="B Nazanin" pitchFamily="2" charset="-78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2216690" cy="67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66834"/>
            <a:ext cx="4043796" cy="686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05662"/>
            <a:ext cx="4392488" cy="58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8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On-screen Show (4:3)</PresentationFormat>
  <Paragraphs>95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2015-05-04T09:28:21Z</dcterms:created>
  <dcterms:modified xsi:type="dcterms:W3CDTF">2015-05-04T09:28:44Z</dcterms:modified>
</cp:coreProperties>
</file>