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docm" ContentType="application/vnd.ms-word.document.macroEnabled.12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li\Desktop\New%20Microsoft%20Office%20Excel%20Worksheet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li\Desktop\New%20Microsoft%20Office%20Excel%20Worksheet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li\Desktop\New%20Microsoft%20Office%20Excel%20Worksheet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li\Desktop\New%20Microsoft%20Office%20Excel%20Workshee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a-IR"/>
  <c:roundedCorners val="0"/>
  <mc:AlternateContent xmlns:mc="http://schemas.openxmlformats.org/markup-compatibility/2006">
    <mc:Choice xmlns:c14="http://schemas.microsoft.com/office/drawing/2007/8/2/chart" Requires="c14">
      <c14:style val="139"/>
    </mc:Choice>
    <mc:Fallback>
      <c:style val="39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xVal>
            <c:numRef>
              <c:f>Sheet1!$A$1:$A$29</c:f>
              <c:numCache>
                <c:formatCode>General</c:formatCode>
                <c:ptCount val="29"/>
                <c:pt idx="0">
                  <c:v>0</c:v>
                </c:pt>
                <c:pt idx="1">
                  <c:v>1.0000200000000001E-2</c:v>
                </c:pt>
                <c:pt idx="2">
                  <c:v>2.0000500000000004E-2</c:v>
                </c:pt>
                <c:pt idx="3">
                  <c:v>3.0000700000000005E-2</c:v>
                </c:pt>
                <c:pt idx="4">
                  <c:v>4.0000899999999999E-2</c:v>
                </c:pt>
                <c:pt idx="5">
                  <c:v>5.0001100000000007E-2</c:v>
                </c:pt>
                <c:pt idx="6">
                  <c:v>6.0001200000000005E-2</c:v>
                </c:pt>
                <c:pt idx="7">
                  <c:v>7.0001400000000019E-2</c:v>
                </c:pt>
                <c:pt idx="8">
                  <c:v>8.0001500000000017E-2</c:v>
                </c:pt>
                <c:pt idx="9">
                  <c:v>9.0001600000000015E-2</c:v>
                </c:pt>
                <c:pt idx="10">
                  <c:v>0.10000199999999998</c:v>
                </c:pt>
                <c:pt idx="11">
                  <c:v>0.11000200000000002</c:v>
                </c:pt>
                <c:pt idx="12">
                  <c:v>0.12000200000000001</c:v>
                </c:pt>
                <c:pt idx="13">
                  <c:v>0.13000200000000001</c:v>
                </c:pt>
                <c:pt idx="14">
                  <c:v>0.14000199999999999</c:v>
                </c:pt>
                <c:pt idx="15">
                  <c:v>0.15000200000000002</c:v>
                </c:pt>
                <c:pt idx="16">
                  <c:v>0.16000200000000003</c:v>
                </c:pt>
                <c:pt idx="17">
                  <c:v>0.17000199999999999</c:v>
                </c:pt>
                <c:pt idx="18">
                  <c:v>0.18000200000000002</c:v>
                </c:pt>
                <c:pt idx="19">
                  <c:v>0.19000200000000003</c:v>
                </c:pt>
                <c:pt idx="20">
                  <c:v>0.20000100000000001</c:v>
                </c:pt>
                <c:pt idx="21">
                  <c:v>0.21000099999999999</c:v>
                </c:pt>
                <c:pt idx="22">
                  <c:v>0.22000100000000003</c:v>
                </c:pt>
                <c:pt idx="23">
                  <c:v>0.23000100000000001</c:v>
                </c:pt>
                <c:pt idx="24">
                  <c:v>0.24000099999999999</c:v>
                </c:pt>
                <c:pt idx="25">
                  <c:v>0.25000100000000003</c:v>
                </c:pt>
                <c:pt idx="26">
                  <c:v>0.26</c:v>
                </c:pt>
                <c:pt idx="27">
                  <c:v>0.27</c:v>
                </c:pt>
                <c:pt idx="28">
                  <c:v>0.28000000000000008</c:v>
                </c:pt>
              </c:numCache>
            </c:numRef>
          </c:xVal>
          <c:yVal>
            <c:numRef>
              <c:f>Sheet1!$B$1:$B$29</c:f>
              <c:numCache>
                <c:formatCode>0.00E+00</c:formatCode>
                <c:ptCount val="29"/>
                <c:pt idx="0">
                  <c:v>-17455000</c:v>
                </c:pt>
                <c:pt idx="1">
                  <c:v>-16951400</c:v>
                </c:pt>
                <c:pt idx="2">
                  <c:v>-15788600</c:v>
                </c:pt>
                <c:pt idx="3">
                  <c:v>-14447100</c:v>
                </c:pt>
                <c:pt idx="4">
                  <c:v>-13116000</c:v>
                </c:pt>
                <c:pt idx="5">
                  <c:v>-11799000</c:v>
                </c:pt>
                <c:pt idx="6">
                  <c:v>-10466700</c:v>
                </c:pt>
                <c:pt idx="7">
                  <c:v>-9144490</c:v>
                </c:pt>
                <c:pt idx="8">
                  <c:v>-7823240</c:v>
                </c:pt>
                <c:pt idx="9">
                  <c:v>-6508520</c:v>
                </c:pt>
                <c:pt idx="10">
                  <c:v>-5199980</c:v>
                </c:pt>
                <c:pt idx="11">
                  <c:v>-3894960</c:v>
                </c:pt>
                <c:pt idx="12">
                  <c:v>-2595010</c:v>
                </c:pt>
                <c:pt idx="13">
                  <c:v>-1296560</c:v>
                </c:pt>
                <c:pt idx="14" formatCode="General">
                  <c:v>51.132800000000003</c:v>
                </c:pt>
                <c:pt idx="15">
                  <c:v>1296660</c:v>
                </c:pt>
                <c:pt idx="16">
                  <c:v>2595110</c:v>
                </c:pt>
                <c:pt idx="17">
                  <c:v>3895080</c:v>
                </c:pt>
                <c:pt idx="18">
                  <c:v>5200080</c:v>
                </c:pt>
                <c:pt idx="19">
                  <c:v>6508640</c:v>
                </c:pt>
                <c:pt idx="20">
                  <c:v>7823340</c:v>
                </c:pt>
                <c:pt idx="21">
                  <c:v>9144590</c:v>
                </c:pt>
                <c:pt idx="22">
                  <c:v>10466700</c:v>
                </c:pt>
                <c:pt idx="23">
                  <c:v>11799000</c:v>
                </c:pt>
                <c:pt idx="24">
                  <c:v>13115800</c:v>
                </c:pt>
                <c:pt idx="25">
                  <c:v>14446600</c:v>
                </c:pt>
                <c:pt idx="26">
                  <c:v>15788200</c:v>
                </c:pt>
                <c:pt idx="27">
                  <c:v>16950900</c:v>
                </c:pt>
                <c:pt idx="28">
                  <c:v>17454400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0682624"/>
        <c:axId val="190684544"/>
      </c:scatterChart>
      <c:valAx>
        <c:axId val="19068262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fa-IR"/>
                  <a:t>مسیر انتخابی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190684544"/>
        <c:crosses val="autoZero"/>
        <c:crossBetween val="midCat"/>
      </c:valAx>
      <c:valAx>
        <c:axId val="190684544"/>
        <c:scaling>
          <c:orientation val="minMax"/>
        </c:scaling>
        <c:delete val="0"/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endParaRPr lang="en-US"/>
              </a:p>
              <a:p>
                <a:pPr>
                  <a:defRPr/>
                </a:pPr>
                <a:r>
                  <a:rPr lang="en-US"/>
                  <a:t>z</a:t>
                </a:r>
                <a:r>
                  <a:rPr lang="fa-IR"/>
                  <a:t>تنش</a:t>
                </a:r>
                <a:r>
                  <a:rPr lang="fa-IR" baseline="0"/>
                  <a:t> در جهت </a:t>
                </a:r>
                <a:endParaRPr lang="en-US"/>
              </a:p>
            </c:rich>
          </c:tx>
          <c:overlay val="0"/>
        </c:title>
        <c:numFmt formatCode="0.00E+00" sourceLinked="1"/>
        <c:majorTickMark val="out"/>
        <c:minorTickMark val="none"/>
        <c:tickLblPos val="nextTo"/>
        <c:crossAx val="190682624"/>
        <c:crosses val="autoZero"/>
        <c:crossBetween val="midCat"/>
      </c:valAx>
      <c:spPr>
        <a:solidFill>
          <a:srgbClr val="4BACC6">
            <a:lumMod val="20000"/>
            <a:lumOff val="80000"/>
            <a:alpha val="77000"/>
          </a:srgbClr>
        </a:solidFill>
      </c:spPr>
    </c:plotArea>
    <c:plotVisOnly val="1"/>
    <c:dispBlanksAs val="gap"/>
    <c:showDLblsOverMax val="0"/>
  </c:chart>
  <c:spPr>
    <a:gradFill rotWithShape="1">
      <a:gsLst>
        <a:gs pos="0">
          <a:schemeClr val="accent5">
            <a:shade val="51000"/>
            <a:satMod val="130000"/>
          </a:schemeClr>
        </a:gs>
        <a:gs pos="80000">
          <a:schemeClr val="accent5">
            <a:shade val="93000"/>
            <a:satMod val="130000"/>
          </a:schemeClr>
        </a:gs>
        <a:gs pos="100000">
          <a:schemeClr val="accent5">
            <a:shade val="94000"/>
            <a:satMod val="135000"/>
          </a:schemeClr>
        </a:gs>
      </a:gsLst>
      <a:lin ang="16200000" scaled="0"/>
    </a:gradFill>
    <a:ln>
      <a:noFill/>
    </a:ln>
    <a:effectLst>
      <a:outerShdw blurRad="40000" dist="23000" dir="5400000" rotWithShape="0">
        <a:srgbClr val="000000">
          <a:alpha val="35000"/>
        </a:srgbClr>
      </a:outerShdw>
    </a:effectLst>
    <a:scene3d>
      <a:camera prst="orthographicFront">
        <a:rot lat="0" lon="0" rev="0"/>
      </a:camera>
      <a:lightRig rig="threePt" dir="t">
        <a:rot lat="0" lon="0" rev="1200000"/>
      </a:lightRig>
    </a:scene3d>
    <a:sp3d>
      <a:bevelT w="63500" h="25400"/>
    </a:sp3d>
  </c:spPr>
  <c:txPr>
    <a:bodyPr/>
    <a:lstStyle/>
    <a:p>
      <a:pPr>
        <a:defRPr>
          <a:solidFill>
            <a:schemeClr val="lt1"/>
          </a:solidFill>
          <a:latin typeface="+mn-lt"/>
          <a:ea typeface="+mn-ea"/>
          <a:cs typeface="+mn-cs"/>
        </a:defRPr>
      </a:pPr>
      <a:endParaRPr lang="fa-I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a-IR"/>
  <c:roundedCorners val="0"/>
  <mc:AlternateContent xmlns:mc="http://schemas.openxmlformats.org/markup-compatibility/2006">
    <mc:Choice xmlns:c14="http://schemas.microsoft.com/office/drawing/2007/8/2/chart" Requires="c14">
      <c14:style val="139"/>
    </mc:Choice>
    <mc:Fallback>
      <c:style val="39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586385940887823"/>
          <c:y val="7.0259967504061993E-2"/>
          <c:w val="0.67080614732339239"/>
          <c:h val="0.83136076938849612"/>
        </c:manualLayout>
      </c:layout>
      <c:scatterChart>
        <c:scatterStyle val="smoothMarker"/>
        <c:varyColors val="0"/>
        <c:ser>
          <c:idx val="0"/>
          <c:order val="0"/>
          <c:xVal>
            <c:numRef>
              <c:f>Sheet2!$A$1:$A$29</c:f>
              <c:numCache>
                <c:formatCode>General</c:formatCode>
                <c:ptCount val="29"/>
                <c:pt idx="0">
                  <c:v>0</c:v>
                </c:pt>
                <c:pt idx="1">
                  <c:v>1.0000200000000001E-2</c:v>
                </c:pt>
                <c:pt idx="2">
                  <c:v>2.0000500000000001E-2</c:v>
                </c:pt>
                <c:pt idx="3">
                  <c:v>3.0000700000000005E-2</c:v>
                </c:pt>
                <c:pt idx="4">
                  <c:v>4.0000899999999999E-2</c:v>
                </c:pt>
                <c:pt idx="5">
                  <c:v>5.00011E-2</c:v>
                </c:pt>
                <c:pt idx="6">
                  <c:v>6.0001199999999998E-2</c:v>
                </c:pt>
                <c:pt idx="7">
                  <c:v>7.0001400000000019E-2</c:v>
                </c:pt>
                <c:pt idx="8">
                  <c:v>8.0001500000000003E-2</c:v>
                </c:pt>
                <c:pt idx="9">
                  <c:v>9.0001600000000001E-2</c:v>
                </c:pt>
                <c:pt idx="10">
                  <c:v>0.10000199999999998</c:v>
                </c:pt>
                <c:pt idx="11">
                  <c:v>0.110002</c:v>
                </c:pt>
                <c:pt idx="12">
                  <c:v>0.12000200000000001</c:v>
                </c:pt>
                <c:pt idx="13">
                  <c:v>0.13000200000000001</c:v>
                </c:pt>
                <c:pt idx="14">
                  <c:v>0.14000199999999999</c:v>
                </c:pt>
                <c:pt idx="15">
                  <c:v>0.15000200000000002</c:v>
                </c:pt>
                <c:pt idx="16">
                  <c:v>0.16000200000000001</c:v>
                </c:pt>
                <c:pt idx="17">
                  <c:v>0.17000199999999999</c:v>
                </c:pt>
                <c:pt idx="18">
                  <c:v>0.18000200000000002</c:v>
                </c:pt>
                <c:pt idx="19">
                  <c:v>0.190002</c:v>
                </c:pt>
                <c:pt idx="20">
                  <c:v>0.20000100000000001</c:v>
                </c:pt>
                <c:pt idx="21">
                  <c:v>0.21000099999999999</c:v>
                </c:pt>
                <c:pt idx="22">
                  <c:v>0.220001</c:v>
                </c:pt>
                <c:pt idx="23">
                  <c:v>0.23000100000000001</c:v>
                </c:pt>
                <c:pt idx="24">
                  <c:v>0.24000099999999999</c:v>
                </c:pt>
                <c:pt idx="25">
                  <c:v>0.25000100000000003</c:v>
                </c:pt>
                <c:pt idx="26">
                  <c:v>0.26</c:v>
                </c:pt>
                <c:pt idx="27">
                  <c:v>0.27</c:v>
                </c:pt>
                <c:pt idx="28">
                  <c:v>0.28000000000000008</c:v>
                </c:pt>
              </c:numCache>
            </c:numRef>
          </c:xVal>
          <c:yVal>
            <c:numRef>
              <c:f>Sheet2!$B$1:$B$29</c:f>
              <c:numCache>
                <c:formatCode>General</c:formatCode>
                <c:ptCount val="29"/>
                <c:pt idx="0">
                  <c:v>-136768</c:v>
                </c:pt>
                <c:pt idx="1">
                  <c:v>-466319</c:v>
                </c:pt>
                <c:pt idx="2" formatCode="0.00E+00">
                  <c:v>-1109630</c:v>
                </c:pt>
                <c:pt idx="3" formatCode="0.00E+00">
                  <c:v>-1476100</c:v>
                </c:pt>
                <c:pt idx="4" formatCode="0.00E+00">
                  <c:v>-1557210</c:v>
                </c:pt>
                <c:pt idx="5" formatCode="0.00E+00">
                  <c:v>-1613970</c:v>
                </c:pt>
                <c:pt idx="6" formatCode="0.00E+00">
                  <c:v>-1654170</c:v>
                </c:pt>
                <c:pt idx="7" formatCode="0.00E+00">
                  <c:v>-1675720</c:v>
                </c:pt>
                <c:pt idx="8" formatCode="0.00E+00">
                  <c:v>-1688380</c:v>
                </c:pt>
                <c:pt idx="9" formatCode="0.00E+00">
                  <c:v>-1692130</c:v>
                </c:pt>
                <c:pt idx="10" formatCode="0.00E+00">
                  <c:v>-1692450</c:v>
                </c:pt>
                <c:pt idx="11" formatCode="0.00E+00">
                  <c:v>-1690480</c:v>
                </c:pt>
                <c:pt idx="12" formatCode="0.00E+00">
                  <c:v>-1688100</c:v>
                </c:pt>
                <c:pt idx="13" formatCode="0.00E+00">
                  <c:v>-1686430</c:v>
                </c:pt>
                <c:pt idx="14" formatCode="0.00E+00">
                  <c:v>-1685650</c:v>
                </c:pt>
                <c:pt idx="15" formatCode="0.00E+00">
                  <c:v>-1686430</c:v>
                </c:pt>
                <c:pt idx="16" formatCode="0.00E+00">
                  <c:v>-1688100</c:v>
                </c:pt>
                <c:pt idx="17" formatCode="0.00E+00">
                  <c:v>-1690480</c:v>
                </c:pt>
                <c:pt idx="18" formatCode="0.00E+00">
                  <c:v>-1692450</c:v>
                </c:pt>
                <c:pt idx="19" formatCode="0.00E+00">
                  <c:v>-1692120</c:v>
                </c:pt>
                <c:pt idx="20" formatCode="0.00E+00">
                  <c:v>-1688350</c:v>
                </c:pt>
                <c:pt idx="21" formatCode="0.00E+00">
                  <c:v>-1675680</c:v>
                </c:pt>
                <c:pt idx="22" formatCode="0.00E+00">
                  <c:v>-1654090</c:v>
                </c:pt>
                <c:pt idx="23" formatCode="0.00E+00">
                  <c:v>-1613870</c:v>
                </c:pt>
                <c:pt idx="24" formatCode="0.00E+00">
                  <c:v>-1557040</c:v>
                </c:pt>
                <c:pt idx="25" formatCode="0.00E+00">
                  <c:v>-1475910</c:v>
                </c:pt>
                <c:pt idx="26" formatCode="0.00E+00">
                  <c:v>-1109740</c:v>
                </c:pt>
                <c:pt idx="27">
                  <c:v>-466379</c:v>
                </c:pt>
                <c:pt idx="28">
                  <c:v>-136553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0841600"/>
        <c:axId val="190843520"/>
      </c:scatterChart>
      <c:valAx>
        <c:axId val="19084160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fa-IR"/>
                  <a:t>مسیر انتخابی</a:t>
                </a:r>
              </a:p>
            </c:rich>
          </c:tx>
          <c:overlay val="0"/>
        </c:title>
        <c:numFmt formatCode="&quot;$&quot;#,##0.00" sourceLinked="0"/>
        <c:majorTickMark val="none"/>
        <c:minorTickMark val="none"/>
        <c:tickLblPos val="nextTo"/>
        <c:crossAx val="190843520"/>
        <c:crosses val="autoZero"/>
        <c:crossBetween val="midCat"/>
      </c:valAx>
      <c:valAx>
        <c:axId val="190843520"/>
        <c:scaling>
          <c:orientation val="minMax"/>
        </c:scaling>
        <c:delete val="0"/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en-US" dirty="0"/>
                  <a:t>zy </a:t>
                </a:r>
                <a:r>
                  <a:rPr lang="fa-IR" dirty="0"/>
                  <a:t>تنش برشی</a:t>
                </a:r>
              </a:p>
            </c:rich>
          </c:tx>
          <c:layout>
            <c:manualLayout>
              <c:xMode val="edge"/>
              <c:yMode val="edge"/>
              <c:x val="1.4492753623188406E-2"/>
              <c:y val="0.45577146606674168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crossAx val="190841600"/>
        <c:crossesAt val="0"/>
        <c:crossBetween val="midCat"/>
      </c:valAx>
      <c:spPr>
        <a:solidFill>
          <a:srgbClr val="4BACC6">
            <a:lumMod val="20000"/>
            <a:lumOff val="80000"/>
            <a:alpha val="60000"/>
          </a:srgbClr>
        </a:solidFill>
        <a:ln>
          <a:solidFill>
            <a:schemeClr val="accent1"/>
          </a:solidFill>
        </a:ln>
        <a:effectLst>
          <a:outerShdw sx="1000" sy="1000" algn="ctr" rotWithShape="0">
            <a:srgbClr val="4F81BD">
              <a:lumMod val="20000"/>
              <a:lumOff val="80000"/>
            </a:srgbClr>
          </a:outerShdw>
        </a:effectLst>
      </c:spPr>
    </c:plotArea>
    <c:plotVisOnly val="1"/>
    <c:dispBlanksAs val="gap"/>
    <c:showDLblsOverMax val="0"/>
  </c:chart>
  <c:spPr>
    <a:gradFill rotWithShape="1">
      <a:gsLst>
        <a:gs pos="0">
          <a:schemeClr val="accent5">
            <a:shade val="51000"/>
            <a:satMod val="130000"/>
          </a:schemeClr>
        </a:gs>
        <a:gs pos="80000">
          <a:schemeClr val="accent5">
            <a:shade val="93000"/>
            <a:satMod val="130000"/>
          </a:schemeClr>
        </a:gs>
        <a:gs pos="100000">
          <a:schemeClr val="accent5">
            <a:shade val="94000"/>
            <a:satMod val="135000"/>
          </a:schemeClr>
        </a:gs>
      </a:gsLst>
      <a:lin ang="16200000" scaled="0"/>
    </a:gradFill>
    <a:ln>
      <a:noFill/>
    </a:ln>
    <a:effectLst>
      <a:outerShdw blurRad="40000" dist="23000" dir="5400000" rotWithShape="0">
        <a:srgbClr val="000000">
          <a:alpha val="35000"/>
        </a:srgbClr>
      </a:outerShdw>
    </a:effectLst>
    <a:scene3d>
      <a:camera prst="orthographicFront">
        <a:rot lat="0" lon="0" rev="0"/>
      </a:camera>
      <a:lightRig rig="threePt" dir="t">
        <a:rot lat="0" lon="0" rev="1200000"/>
      </a:lightRig>
    </a:scene3d>
    <a:sp3d>
      <a:bevelT w="63500" h="25400"/>
    </a:sp3d>
  </c:spPr>
  <c:txPr>
    <a:bodyPr/>
    <a:lstStyle/>
    <a:p>
      <a:pPr>
        <a:defRPr>
          <a:solidFill>
            <a:schemeClr val="lt1"/>
          </a:solidFill>
          <a:latin typeface="+mn-lt"/>
          <a:ea typeface="+mn-ea"/>
          <a:cs typeface="+mn-cs"/>
        </a:defRPr>
      </a:pPr>
      <a:endParaRPr lang="fa-I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a-IR"/>
  <c:roundedCorners val="0"/>
  <mc:AlternateContent xmlns:mc="http://schemas.openxmlformats.org/markup-compatibility/2006">
    <mc:Choice xmlns:c14="http://schemas.microsoft.com/office/drawing/2007/8/2/chart" Requires="c14">
      <c14:style val="139"/>
    </mc:Choice>
    <mc:Fallback>
      <c:style val="39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xVal>
            <c:numRef>
              <c:f>Sheet4!$A$1:$A$13</c:f>
              <c:numCache>
                <c:formatCode>General</c:formatCode>
                <c:ptCount val="13"/>
                <c:pt idx="0">
                  <c:v>0</c:v>
                </c:pt>
                <c:pt idx="1">
                  <c:v>7.9992599999999997E-2</c:v>
                </c:pt>
                <c:pt idx="2">
                  <c:v>0.17998400000000001</c:v>
                </c:pt>
                <c:pt idx="3">
                  <c:v>0.309973</c:v>
                </c:pt>
                <c:pt idx="4">
                  <c:v>0.41996499999999998</c:v>
                </c:pt>
                <c:pt idx="5">
                  <c:v>0.57995300000000005</c:v>
                </c:pt>
                <c:pt idx="6">
                  <c:v>0.75994200000000001</c:v>
                </c:pt>
                <c:pt idx="7">
                  <c:v>0.93993300000000002</c:v>
                </c:pt>
                <c:pt idx="8">
                  <c:v>1.11992</c:v>
                </c:pt>
                <c:pt idx="9">
                  <c:v>1.35992</c:v>
                </c:pt>
                <c:pt idx="10">
                  <c:v>1.5899099999999999</c:v>
                </c:pt>
                <c:pt idx="11">
                  <c:v>1.8299099999999999</c:v>
                </c:pt>
                <c:pt idx="12">
                  <c:v>1.9999100000000001</c:v>
                </c:pt>
              </c:numCache>
            </c:numRef>
          </c:xVal>
          <c:yVal>
            <c:numRef>
              <c:f>Sheet4!$B$1:$B$13</c:f>
              <c:numCache>
                <c:formatCode>0.00E+00</c:formatCode>
                <c:ptCount val="13"/>
                <c:pt idx="0">
                  <c:v>-2.9855500000000002E-34</c:v>
                </c:pt>
                <c:pt idx="1">
                  <c:v>-4.7681899999999997E-6</c:v>
                </c:pt>
                <c:pt idx="2">
                  <c:v>-1.51598E-5</c:v>
                </c:pt>
                <c:pt idx="3">
                  <c:v>-3.76373E-5</c:v>
                </c:pt>
                <c:pt idx="4">
                  <c:v>-6.4145099999999997E-5</c:v>
                </c:pt>
                <c:pt idx="5">
                  <c:v>-1.13983E-4</c:v>
                </c:pt>
                <c:pt idx="6">
                  <c:v>-1.8448E-4</c:v>
                </c:pt>
                <c:pt idx="7">
                  <c:v>-2.68361E-4</c:v>
                </c:pt>
                <c:pt idx="8">
                  <c:v>-3.6365900000000001E-4</c:v>
                </c:pt>
                <c:pt idx="9">
                  <c:v>-5.0508400000000005E-4</c:v>
                </c:pt>
                <c:pt idx="10">
                  <c:v>-6.5206599999999997E-4</c:v>
                </c:pt>
                <c:pt idx="11">
                  <c:v>-8.1290500000000005E-4</c:v>
                </c:pt>
                <c:pt idx="12">
                  <c:v>-9.28337E-4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0864768"/>
        <c:axId val="190879232"/>
      </c:scatterChart>
      <c:valAx>
        <c:axId val="19086476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fa-IR"/>
                  <a:t>مسیر انتخابی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190879232"/>
        <c:crosses val="autoZero"/>
        <c:crossBetween val="midCat"/>
      </c:valAx>
      <c:valAx>
        <c:axId val="190879232"/>
        <c:scaling>
          <c:orientation val="minMax"/>
        </c:scaling>
        <c:delete val="0"/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fa-IR"/>
                  <a:t>خیز تیر</a:t>
                </a:r>
              </a:p>
            </c:rich>
          </c:tx>
          <c:overlay val="0"/>
        </c:title>
        <c:numFmt formatCode="0.00E+00" sourceLinked="1"/>
        <c:majorTickMark val="out"/>
        <c:minorTickMark val="none"/>
        <c:tickLblPos val="nextTo"/>
        <c:crossAx val="190864768"/>
        <c:crosses val="autoZero"/>
        <c:crossBetween val="midCat"/>
      </c:valAx>
    </c:plotArea>
    <c:plotVisOnly val="1"/>
    <c:dispBlanksAs val="gap"/>
    <c:showDLblsOverMax val="0"/>
  </c:chart>
  <c:spPr>
    <a:gradFill rotWithShape="1">
      <a:gsLst>
        <a:gs pos="0">
          <a:schemeClr val="accent5">
            <a:shade val="51000"/>
            <a:satMod val="130000"/>
          </a:schemeClr>
        </a:gs>
        <a:gs pos="80000">
          <a:schemeClr val="accent5">
            <a:shade val="93000"/>
            <a:satMod val="130000"/>
          </a:schemeClr>
        </a:gs>
        <a:gs pos="100000">
          <a:schemeClr val="accent5">
            <a:shade val="94000"/>
            <a:satMod val="135000"/>
          </a:schemeClr>
        </a:gs>
      </a:gsLst>
      <a:lin ang="16200000" scaled="0"/>
    </a:gradFill>
    <a:ln>
      <a:noFill/>
    </a:ln>
    <a:effectLst>
      <a:outerShdw blurRad="40000" dist="23000" dir="5400000" rotWithShape="0">
        <a:srgbClr val="000000">
          <a:alpha val="35000"/>
        </a:srgbClr>
      </a:outerShdw>
    </a:effectLst>
    <a:scene3d>
      <a:camera prst="orthographicFront">
        <a:rot lat="0" lon="0" rev="0"/>
      </a:camera>
      <a:lightRig rig="threePt" dir="t">
        <a:rot lat="0" lon="0" rev="1200000"/>
      </a:lightRig>
    </a:scene3d>
    <a:sp3d>
      <a:bevelT w="63500" h="25400"/>
    </a:sp3d>
  </c:spPr>
  <c:txPr>
    <a:bodyPr/>
    <a:lstStyle/>
    <a:p>
      <a:pPr>
        <a:defRPr>
          <a:solidFill>
            <a:schemeClr val="lt1"/>
          </a:solidFill>
          <a:latin typeface="+mn-lt"/>
          <a:ea typeface="+mn-ea"/>
          <a:cs typeface="+mn-cs"/>
        </a:defRPr>
      </a:pPr>
      <a:endParaRPr lang="fa-IR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a-IR"/>
  <c:roundedCorners val="0"/>
  <mc:AlternateContent xmlns:mc="http://schemas.openxmlformats.org/markup-compatibility/2006">
    <mc:Choice xmlns:c14="http://schemas.microsoft.com/office/drawing/2007/8/2/chart" Requires="c14">
      <c14:style val="139"/>
    </mc:Choice>
    <mc:Fallback>
      <c:style val="39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xVal>
            <c:numRef>
              <c:f>Sheet5!$A$1:$A$13</c:f>
              <c:numCache>
                <c:formatCode>General</c:formatCode>
                <c:ptCount val="13"/>
                <c:pt idx="0">
                  <c:v>0</c:v>
                </c:pt>
                <c:pt idx="1">
                  <c:v>7.9992599999999997E-2</c:v>
                </c:pt>
                <c:pt idx="2">
                  <c:v>0.17998400000000001</c:v>
                </c:pt>
                <c:pt idx="3">
                  <c:v>0.309973</c:v>
                </c:pt>
                <c:pt idx="4">
                  <c:v>0.41996499999999998</c:v>
                </c:pt>
                <c:pt idx="5">
                  <c:v>0.57995300000000005</c:v>
                </c:pt>
                <c:pt idx="6">
                  <c:v>0.75994200000000001</c:v>
                </c:pt>
                <c:pt idx="7">
                  <c:v>0.93993300000000002</c:v>
                </c:pt>
                <c:pt idx="8">
                  <c:v>1.11992</c:v>
                </c:pt>
                <c:pt idx="9">
                  <c:v>1.35992</c:v>
                </c:pt>
                <c:pt idx="10">
                  <c:v>1.5899099999999999</c:v>
                </c:pt>
                <c:pt idx="11">
                  <c:v>1.8299099999999999</c:v>
                </c:pt>
                <c:pt idx="12">
                  <c:v>1.9999100000000001</c:v>
                </c:pt>
              </c:numCache>
            </c:numRef>
          </c:xVal>
          <c:yVal>
            <c:numRef>
              <c:f>Sheet5!$B$1:$B$13</c:f>
              <c:numCache>
                <c:formatCode>0.00E+00</c:formatCode>
                <c:ptCount val="13"/>
                <c:pt idx="0">
                  <c:v>-1.16765E-33</c:v>
                </c:pt>
                <c:pt idx="1">
                  <c:v>-7.4199800000000004E-6</c:v>
                </c:pt>
                <c:pt idx="2">
                  <c:v>-1.6214100000000001E-5</c:v>
                </c:pt>
                <c:pt idx="3">
                  <c:v>-2.6894799999999999E-5</c:v>
                </c:pt>
                <c:pt idx="4">
                  <c:v>-3.5308600000000003E-5</c:v>
                </c:pt>
                <c:pt idx="5">
                  <c:v>-4.65255E-5</c:v>
                </c:pt>
                <c:pt idx="6">
                  <c:v>-5.77E-5</c:v>
                </c:pt>
                <c:pt idx="7">
                  <c:v>-6.7344900000000006E-5</c:v>
                </c:pt>
                <c:pt idx="8">
                  <c:v>-7.5460300000000007E-5</c:v>
                </c:pt>
                <c:pt idx="9">
                  <c:v>-8.3901300000000003E-5</c:v>
                </c:pt>
                <c:pt idx="10">
                  <c:v>-8.9439199999999996E-5</c:v>
                </c:pt>
                <c:pt idx="11">
                  <c:v>-9.2573399999999997E-5</c:v>
                </c:pt>
                <c:pt idx="12">
                  <c:v>-9.2958800000000002E-5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1047552"/>
        <c:axId val="191057920"/>
      </c:scatterChart>
      <c:valAx>
        <c:axId val="19104755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fa-IR"/>
                  <a:t>مسیر انتخابی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191057920"/>
        <c:crosses val="autoZero"/>
        <c:crossBetween val="midCat"/>
      </c:valAx>
      <c:valAx>
        <c:axId val="191057920"/>
        <c:scaling>
          <c:orientation val="minMax"/>
        </c:scaling>
        <c:delete val="0"/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en-US" dirty="0" smtClean="0"/>
                  <a:t>Z</a:t>
                </a:r>
                <a:r>
                  <a:rPr lang="fa-IR" dirty="0" smtClean="0"/>
                  <a:t>تغییر</a:t>
                </a:r>
                <a:r>
                  <a:rPr lang="fa-IR" baseline="0" dirty="0" smtClean="0"/>
                  <a:t> مکان</a:t>
                </a:r>
                <a:r>
                  <a:rPr lang="fa-IR" dirty="0" smtClean="0"/>
                  <a:t> </a:t>
                </a:r>
                <a:r>
                  <a:rPr lang="fa-IR" dirty="0"/>
                  <a:t>در جهت </a:t>
                </a:r>
                <a:endParaRPr lang="en-US" dirty="0"/>
              </a:p>
            </c:rich>
          </c:tx>
          <c:overlay val="0"/>
        </c:title>
        <c:numFmt formatCode="0.00E+00" sourceLinked="1"/>
        <c:majorTickMark val="out"/>
        <c:minorTickMark val="none"/>
        <c:tickLblPos val="nextTo"/>
        <c:crossAx val="191047552"/>
        <c:crosses val="autoZero"/>
        <c:crossBetween val="midCat"/>
      </c:valAx>
      <c:spPr>
        <a:solidFill>
          <a:srgbClr val="4BACC6">
            <a:lumMod val="20000"/>
            <a:lumOff val="80000"/>
            <a:alpha val="66000"/>
          </a:srgbClr>
        </a:solidFill>
      </c:spPr>
    </c:plotArea>
    <c:plotVisOnly val="1"/>
    <c:dispBlanksAs val="gap"/>
    <c:showDLblsOverMax val="0"/>
  </c:chart>
  <c:spPr>
    <a:gradFill rotWithShape="1">
      <a:gsLst>
        <a:gs pos="0">
          <a:schemeClr val="accent5">
            <a:shade val="51000"/>
            <a:satMod val="130000"/>
          </a:schemeClr>
        </a:gs>
        <a:gs pos="80000">
          <a:schemeClr val="accent5">
            <a:shade val="93000"/>
            <a:satMod val="130000"/>
          </a:schemeClr>
        </a:gs>
        <a:gs pos="100000">
          <a:schemeClr val="accent5">
            <a:shade val="94000"/>
            <a:satMod val="135000"/>
          </a:schemeClr>
        </a:gs>
      </a:gsLst>
      <a:lin ang="16200000" scaled="0"/>
    </a:gradFill>
    <a:ln>
      <a:noFill/>
    </a:ln>
    <a:effectLst>
      <a:outerShdw blurRad="40000" dist="23000" dir="5400000" rotWithShape="0">
        <a:srgbClr val="000000">
          <a:alpha val="35000"/>
        </a:srgbClr>
      </a:outerShdw>
    </a:effectLst>
    <a:scene3d>
      <a:camera prst="orthographicFront">
        <a:rot lat="0" lon="0" rev="0"/>
      </a:camera>
      <a:lightRig rig="threePt" dir="t">
        <a:rot lat="0" lon="0" rev="1200000"/>
      </a:lightRig>
    </a:scene3d>
    <a:sp3d>
      <a:bevelT w="63500" h="25400"/>
    </a:sp3d>
  </c:spPr>
  <c:txPr>
    <a:bodyPr/>
    <a:lstStyle/>
    <a:p>
      <a:pPr>
        <a:defRPr>
          <a:solidFill>
            <a:schemeClr val="lt1"/>
          </a:solidFill>
          <a:latin typeface="+mn-lt"/>
          <a:ea typeface="+mn-ea"/>
          <a:cs typeface="+mn-cs"/>
        </a:defRPr>
      </a:pPr>
      <a:endParaRPr lang="fa-IR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F0938C7-15DB-47AD-A883-175EC7749635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B874AED9-267E-41A8-BD0B-B903676F6FA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65450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73965B-E5EE-44CC-B9A6-5439D424E6A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33027-2EA7-4093-BF19-AABB28DDF8E9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C107-6DC5-4F9B-BE04-21BFCCBA2FD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2060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33027-2EA7-4093-BF19-AABB28DDF8E9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C107-6DC5-4F9B-BE04-21BFCCBA2FD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66263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33027-2EA7-4093-BF19-AABB28DDF8E9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C107-6DC5-4F9B-BE04-21BFCCBA2FD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4289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33027-2EA7-4093-BF19-AABB28DDF8E9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C107-6DC5-4F9B-BE04-21BFCCBA2FD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22547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33027-2EA7-4093-BF19-AABB28DDF8E9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C107-6DC5-4F9B-BE04-21BFCCBA2FD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44695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33027-2EA7-4093-BF19-AABB28DDF8E9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C107-6DC5-4F9B-BE04-21BFCCBA2FD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9434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33027-2EA7-4093-BF19-AABB28DDF8E9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C107-6DC5-4F9B-BE04-21BFCCBA2FD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86540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33027-2EA7-4093-BF19-AABB28DDF8E9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C107-6DC5-4F9B-BE04-21BFCCBA2FD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62356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33027-2EA7-4093-BF19-AABB28DDF8E9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C107-6DC5-4F9B-BE04-21BFCCBA2FD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38263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33027-2EA7-4093-BF19-AABB28DDF8E9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C107-6DC5-4F9B-BE04-21BFCCBA2FD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86054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33027-2EA7-4093-BF19-AABB28DDF8E9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C107-6DC5-4F9B-BE04-21BFCCBA2FD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79565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33027-2EA7-4093-BF19-AABB28DDF8E9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AC107-6DC5-4F9B-BE04-21BFCCBA2FD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50560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Document1.docx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Macro-Enabled_Document9.docm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Word_Macro-Enabled_Document10.docm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0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2.emf"/><Relationship Id="rId4" Type="http://schemas.openxmlformats.org/officeDocument/2006/relationships/package" Target="../embeddings/Microsoft_Word_Macro-Enabled_Document11.docm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Macro-Enabled_Document2.docm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Macro-Enabled_Document3.docm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Macro-Enabled_Document4.docm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Macro-Enabled_Document5.docm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Word_Macro-Enabled_Document6.docm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Macro-Enabled_Document7.docm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Macro-Enabled_Document8.docm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18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1828800" y="990600"/>
          <a:ext cx="7315200" cy="416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ocument" r:id="rId4" imgW="7588652" imgH="4316070" progId="Word.Document.12">
                  <p:embed/>
                </p:oleObj>
              </mc:Choice>
              <mc:Fallback>
                <p:oleObj name="Document" r:id="rId4" imgW="7588652" imgH="431607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990600"/>
                        <a:ext cx="7315200" cy="4160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634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2057400" y="1295400"/>
          <a:ext cx="6675438" cy="3992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Macro-Enabled Template" r:id="rId4" imgW="6662891" imgH="4014740" progId="Word.DocumentMacroEnabled.12">
                  <p:embed/>
                </p:oleObj>
              </mc:Choice>
              <mc:Fallback>
                <p:oleObj name="Macro-Enabled Template" r:id="rId4" imgW="6662891" imgH="4014740" progId="Word.DocumentMacroEnabled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295400"/>
                        <a:ext cx="6675438" cy="3992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75218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Equation" r:id="rId3" imgW="114120" imgH="215640" progId="Equation.3">
                  <p:embed/>
                </p:oleObj>
              </mc:Choice>
              <mc:Fallback>
                <p:oleObj name="Equation" r:id="rId3" imgW="11412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2378075" y="1173163"/>
          <a:ext cx="6140450" cy="432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Macro-Enabled Template" r:id="rId6" imgW="6195698" imgH="4372884" progId="Word.DocumentMacroEnabled.12">
                  <p:embed/>
                </p:oleObj>
              </mc:Choice>
              <mc:Fallback>
                <p:oleObj name="Macro-Enabled Template" r:id="rId6" imgW="6195698" imgH="4372884" progId="Word.DocumentMacroEnabled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8075" y="1173163"/>
                        <a:ext cx="6140450" cy="4329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14303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1905000" y="1219200"/>
          <a:ext cx="6072187" cy="438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Macro-Enabled Template" r:id="rId4" imgW="6071655" imgH="4386224" progId="Word.DocumentMacroEnabled.12">
                  <p:embed/>
                </p:oleObj>
              </mc:Choice>
              <mc:Fallback>
                <p:oleObj name="Macro-Enabled Template" r:id="rId4" imgW="6071655" imgH="4386224" progId="Word.DocumentMacroEnabled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1219200"/>
                        <a:ext cx="6072187" cy="4386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30165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dirty="0" smtClean="0"/>
              <a:t>تنش ون مایزز</a:t>
            </a:r>
            <a:endParaRPr lang="en-US" sz="2800" dirty="0"/>
          </a:p>
        </p:txBody>
      </p:sp>
      <p:pic>
        <p:nvPicPr>
          <p:cNvPr id="155650" name="Picture 2" descr="C:\Documents and Settings\ali\Desktop\azadeh khoshravi\New Folder\5-2-3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52400"/>
            <a:ext cx="5105400" cy="3124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2" descr="C:\Documents and Settings\ali\Desktop\azadeh khoshravi\New Folder\5-2-32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57200" y="3352800"/>
            <a:ext cx="5189313" cy="320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345548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0" y="274638"/>
            <a:ext cx="2209800" cy="5287962"/>
          </a:xfrm>
        </p:spPr>
        <p:txBody>
          <a:bodyPr>
            <a:normAutofit/>
          </a:bodyPr>
          <a:lstStyle/>
          <a:p>
            <a:pPr algn="r" rtl="1"/>
            <a:r>
              <a:rPr lang="fa-IR" sz="2800" dirty="0" smtClean="0">
                <a:solidFill>
                  <a:schemeClr val="tx1"/>
                </a:solidFill>
              </a:rPr>
              <a:t>تنش ون مایزز :</a:t>
            </a:r>
            <a:r>
              <a:rPr lang="en-US" sz="2800" dirty="0" smtClean="0">
                <a:solidFill>
                  <a:schemeClr val="tx1"/>
                </a:solidFill>
              </a:rPr>
              <a:t/>
            </a:r>
            <a:br>
              <a:rPr lang="en-US" sz="2800" dirty="0" smtClean="0">
                <a:solidFill>
                  <a:schemeClr val="tx1"/>
                </a:solidFill>
              </a:rPr>
            </a:br>
            <a:r>
              <a:rPr lang="fa-IR" sz="2800" dirty="0" smtClean="0">
                <a:solidFill>
                  <a:schemeClr val="tx1"/>
                </a:solidFill>
              </a:rPr>
              <a:t>- </a:t>
            </a:r>
            <a:r>
              <a:rPr lang="fa-IR" sz="2000" dirty="0" smtClean="0">
                <a:solidFill>
                  <a:schemeClr val="tx1"/>
                </a:solidFill>
              </a:rPr>
              <a:t>ملاحظه می کنید که تنش روی محور خنثی صفر می باشد</a:t>
            </a:r>
            <a:r>
              <a:rPr lang="fa-IR" sz="2800" dirty="0" smtClean="0">
                <a:solidFill>
                  <a:schemeClr val="tx1"/>
                </a:solidFill>
              </a:rPr>
              <a:t>.</a:t>
            </a:r>
            <a:br>
              <a:rPr lang="fa-IR" sz="2800" dirty="0" smtClean="0">
                <a:solidFill>
                  <a:schemeClr val="tx1"/>
                </a:solidFill>
              </a:rPr>
            </a:br>
            <a:r>
              <a:rPr lang="fa-IR" sz="2800" dirty="0" smtClean="0">
                <a:solidFill>
                  <a:schemeClr val="tx1"/>
                </a:solidFill>
              </a:rPr>
              <a:t>- </a:t>
            </a:r>
            <a:r>
              <a:rPr lang="fa-IR" sz="2000" dirty="0" smtClean="0"/>
              <a:t>با فاصله گرفتن از محل اعمال نیرو میزان تنش افزایش می یابد</a:t>
            </a:r>
            <a:r>
              <a:rPr lang="fa-IR" sz="2800" dirty="0" smtClean="0"/>
              <a:t>.</a:t>
            </a:r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104449" name="Picture 1" descr="C:\Documents and Settings\ali\Desktop\azadeh khoshravi\New Folder\5-2-1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304800" y="228600"/>
            <a:ext cx="5181600" cy="3124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2" descr="C:\Documents and Settings\ali\Desktop\azadeh khoshravi\New Folder\5-2-21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04800" y="3352800"/>
            <a:ext cx="5181600" cy="32262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0346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24962" name="Object 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0" y="0"/>
          <a:ext cx="9144000" cy="6857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name="Video Clip" r:id="rId3" imgW="7582958" imgH="4982270" progId="AVIFile">
                  <p:embed/>
                </p:oleObj>
              </mc:Choice>
              <mc:Fallback>
                <p:oleObj name="Video Clip" r:id="rId3" imgW="7582958" imgH="4982270" progId="AVIFil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79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452828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dirty="0" smtClean="0">
                <a:solidFill>
                  <a:schemeClr val="tx1"/>
                </a:solidFill>
              </a:rPr>
              <a:t>تنش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fa-IR" sz="2800" dirty="0" smtClean="0">
                <a:solidFill>
                  <a:schemeClr val="tx1"/>
                </a:solidFill>
              </a:rPr>
              <a:t>ون مایزز در لبه آزاد تیر</a:t>
            </a:r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40962" name="Picture 2" descr="C:\Documents and Settings\ali\Desktop\miss khoshravi\5-2-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295400" y="1524000"/>
            <a:ext cx="6377493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2529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dirty="0" smtClean="0">
                <a:solidFill>
                  <a:schemeClr val="tx1"/>
                </a:solidFill>
              </a:rPr>
              <a:t>تنش ون مایزز در تکیه گاه</a:t>
            </a:r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38914" name="Picture 2" descr="C:\Documents and Settings\ali\Desktop\miss khoshravi\5-2-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66800" y="1447800"/>
            <a:ext cx="7118772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8864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dirty="0" smtClean="0"/>
              <a:t>X </a:t>
            </a:r>
            <a:r>
              <a:rPr lang="fa-IR" sz="2800" dirty="0" smtClean="0"/>
              <a:t>تنش نرمال در جهت </a:t>
            </a:r>
            <a:endParaRPr lang="en-US" sz="2800" dirty="0"/>
          </a:p>
        </p:txBody>
      </p:sp>
      <p:pic>
        <p:nvPicPr>
          <p:cNvPr id="257026" name="Picture 2" descr="C:\Documents and Settings\ali\Desktop\azadeh khoshravi\New Folder\5-2-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156" y="1600200"/>
            <a:ext cx="7377688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485145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dirty="0" smtClean="0"/>
              <a:t>Y </a:t>
            </a:r>
            <a:r>
              <a:rPr lang="fa-IR" sz="2800" dirty="0" smtClean="0"/>
              <a:t>تنش نرمال در جهت </a:t>
            </a:r>
            <a:endParaRPr lang="en-US" sz="2800" dirty="0"/>
          </a:p>
        </p:txBody>
      </p:sp>
      <p:pic>
        <p:nvPicPr>
          <p:cNvPr id="258050" name="Picture 2" descr="C:\Documents and Settings\ali\Desktop\azadeh khoshravi\New Folder\5-2-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3799" y="1600200"/>
            <a:ext cx="7296401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03524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 noChangeAspect="1"/>
          </p:cNvGraphicFramePr>
          <p:nvPr>
            <p:ph idx="1"/>
          </p:nvPr>
        </p:nvGraphicFramePr>
        <p:xfrm>
          <a:off x="2438400" y="1066800"/>
          <a:ext cx="6477000" cy="447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Macro-Enabled Template" r:id="rId4" imgW="7377337" imgH="5101758" progId="Word.DocumentMacroEnabled.12">
                  <p:embed/>
                </p:oleObj>
              </mc:Choice>
              <mc:Fallback>
                <p:oleObj name="Macro-Enabled Template" r:id="rId4" imgW="7377337" imgH="5101758" progId="Word.DocumentMacroEnabled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1066800"/>
                        <a:ext cx="6477000" cy="4479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249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dirty="0" smtClean="0"/>
              <a:t>Z </a:t>
            </a:r>
            <a:r>
              <a:rPr lang="fa-IR" sz="2800" dirty="0" smtClean="0"/>
              <a:t>تنش نرمال در جهت</a:t>
            </a:r>
            <a:r>
              <a:rPr lang="en-US" sz="2800" dirty="0" smtClean="0"/>
              <a:t>   </a:t>
            </a:r>
            <a:endParaRPr lang="en-US" sz="2800" dirty="0"/>
          </a:p>
        </p:txBody>
      </p:sp>
      <p:pic>
        <p:nvPicPr>
          <p:cNvPr id="256002" name="Picture 2" descr="C:\Documents and Settings\ali\Desktop\azadeh khoshravi\New Folder\5-2-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922030" y="1600200"/>
            <a:ext cx="7299940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27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w=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2755" name="Rectangle 3"/>
          <p:cNvSpPr>
            <a:spLocks noChangeArrowheads="1"/>
          </p:cNvSpPr>
          <p:nvPr/>
        </p:nvSpPr>
        <p:spPr bwMode="auto">
          <a:xfrm>
            <a:off x="0" y="1038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79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dirty="0" smtClean="0"/>
              <a:t>Z</a:t>
            </a:r>
            <a:r>
              <a:rPr lang="fa-IR" sz="2800" dirty="0" smtClean="0"/>
              <a:t>تنش در جهت </a:t>
            </a:r>
            <a:endParaRPr lang="en-US" sz="2800" dirty="0"/>
          </a:p>
        </p:txBody>
      </p:sp>
      <p:pic>
        <p:nvPicPr>
          <p:cNvPr id="425986" name="Picture 2" descr="C:\Documents and Settings\ali\Desktop\azadeh khoshravi\New Folder\5-2-3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3000" y="762000"/>
            <a:ext cx="4191000" cy="26004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5" name="Chart 4"/>
          <p:cNvGraphicFramePr/>
          <p:nvPr/>
        </p:nvGraphicFramePr>
        <p:xfrm>
          <a:off x="3962400" y="3581400"/>
          <a:ext cx="4525631" cy="27458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377645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2800" dirty="0" smtClean="0">
                <a:solidFill>
                  <a:schemeClr val="tx1"/>
                </a:solidFill>
              </a:rPr>
              <a:t>ZY </a:t>
            </a:r>
            <a:r>
              <a:rPr lang="fa-IR" sz="2800" dirty="0" smtClean="0">
                <a:solidFill>
                  <a:schemeClr val="tx1"/>
                </a:solidFill>
              </a:rPr>
              <a:t>تنش برشی</a:t>
            </a:r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112641" name="Picture 1" descr="C:\Documents and Settings\ali\Desktop\azadeh khoshravi\New Folder\5-2-1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609600" y="152400"/>
            <a:ext cx="5181601" cy="32134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2" descr="C:\Documents and Settings\ali\Desktop\azadeh khoshravi\New Folder\5-2-22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09600" y="3505200"/>
            <a:ext cx="5181600" cy="32045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50377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dirty="0" smtClean="0"/>
              <a:t>ZY </a:t>
            </a:r>
            <a:r>
              <a:rPr lang="fa-IR" sz="2800" dirty="0" smtClean="0"/>
              <a:t>تنش برشی</a:t>
            </a:r>
            <a:endParaRPr lang="en-US" sz="2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124200" y="3276600"/>
          <a:ext cx="5257800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27010" name="Picture 2" descr="C:\Documents and Settings\ali\Desktop\azadeh khoshravi\New Folder\5-2-3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457200"/>
            <a:ext cx="4146320" cy="2590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122774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dirty="0" smtClean="0">
                <a:solidFill>
                  <a:schemeClr val="tx1"/>
                </a:solidFill>
              </a:rPr>
              <a:t>تغییر مکان</a:t>
            </a:r>
            <a:r>
              <a:rPr lang="en-US" sz="2800" dirty="0" smtClean="0">
                <a:solidFill>
                  <a:schemeClr val="tx1"/>
                </a:solidFill>
              </a:rPr>
              <a:t>X </a:t>
            </a:r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3543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9800" y="1524000"/>
            <a:ext cx="2921111" cy="381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54308" name="Picture 4" descr="C:\Documents and Settings\ali\Desktop\azadeh khoshravi\New Folder\5-2-4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2209800"/>
            <a:ext cx="1981200" cy="30106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54309" name="Picture 5" descr="C:\Documents and Settings\ali\Desktop\azadeh khoshravi\New Folder\5-2-41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133600" y="2209800"/>
            <a:ext cx="3886200" cy="2971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9289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dirty="0" smtClean="0">
                <a:solidFill>
                  <a:schemeClr val="tx1"/>
                </a:solidFill>
              </a:rPr>
              <a:t>تغییر مکان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fa-IR" sz="2800" dirty="0" smtClean="0">
                <a:solidFill>
                  <a:schemeClr val="tx1"/>
                </a:solidFill>
              </a:rPr>
              <a:t>در جهت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smtClean="0"/>
              <a:t>Y </a:t>
            </a:r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110593" name="Picture 1" descr="C:\Documents and Settings\ali\Desktop\azadeh khoshravi\New Folder\5-2-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28600" y="3810000"/>
            <a:ext cx="4114800" cy="25666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7" name="Chart 6"/>
          <p:cNvGraphicFramePr/>
          <p:nvPr/>
        </p:nvGraphicFramePr>
        <p:xfrm>
          <a:off x="4419600" y="2362200"/>
          <a:ext cx="4419600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1139" name="Picture 3" descr="C:\Documents and Settings\ali\Desktop\azadeh khoshravi\New Folder\5-2-4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838200"/>
            <a:ext cx="4071980" cy="2514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1333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dirty="0" smtClean="0">
                <a:solidFill>
                  <a:schemeClr val="tx1"/>
                </a:solidFill>
              </a:rPr>
              <a:t>تغییر مکان در جهت </a:t>
            </a:r>
            <a:r>
              <a:rPr lang="en-US" sz="2800" dirty="0" smtClean="0">
                <a:solidFill>
                  <a:schemeClr val="tx1"/>
                </a:solidFill>
              </a:rPr>
              <a:t>Z</a:t>
            </a:r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109570" name="Picture 2" descr="C:\Documents and Settings\ali\Desktop\azadeh khoshravi\New Folder\5-2-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2400" y="3657600"/>
            <a:ext cx="4191000" cy="26083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53282" name="Picture 2" descr="C:\Documents and Settings\ali\Desktop\azadeh khoshravi\New Folder\5-2-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838200"/>
            <a:ext cx="4136021" cy="2438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7" name="Chart 6"/>
          <p:cNvGraphicFramePr/>
          <p:nvPr/>
        </p:nvGraphicFramePr>
        <p:xfrm>
          <a:off x="4419600" y="2133600"/>
          <a:ext cx="4343400" cy="259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818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dirty="0" smtClean="0"/>
              <a:t>Y</a:t>
            </a:r>
            <a:r>
              <a:rPr lang="fa-IR" sz="2800" dirty="0" smtClean="0"/>
              <a:t>کرنش در جهت </a:t>
            </a:r>
            <a:endParaRPr lang="en-US" sz="2800" dirty="0"/>
          </a:p>
        </p:txBody>
      </p:sp>
      <p:pic>
        <p:nvPicPr>
          <p:cNvPr id="146434" name="Picture 2" descr="C:\Documents and Settings\ali\Desktop\azadeh khoshravi\New Folder\5-2-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9374" y="1600200"/>
            <a:ext cx="7285252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930058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dirty="0" smtClean="0"/>
              <a:t>Z</a:t>
            </a:r>
            <a:r>
              <a:rPr lang="fa-IR" sz="2800" dirty="0" smtClean="0"/>
              <a:t>کرنش در جهت  </a:t>
            </a:r>
            <a:endParaRPr lang="en-US" sz="2800" dirty="0"/>
          </a:p>
        </p:txBody>
      </p:sp>
      <p:pic>
        <p:nvPicPr>
          <p:cNvPr id="144386" name="Picture 2" descr="C:\Documents and Settings\ali\Desktop\azadeh khoshravi\New Folder\5-2-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447800"/>
            <a:ext cx="7303465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104111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dirty="0" smtClean="0"/>
              <a:t>مسیر انتخابی</a:t>
            </a:r>
            <a:endParaRPr lang="en-US" sz="2800" dirty="0"/>
          </a:p>
        </p:txBody>
      </p:sp>
      <p:pic>
        <p:nvPicPr>
          <p:cNvPr id="145410" name="Picture 2" descr="C:\Documents and Settings\ali\Desktop\azadeh khoshravi\New Folder\5-2-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524000"/>
            <a:ext cx="7219552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45820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229600" cy="3763962"/>
          </a:xfrm>
        </p:spPr>
        <p:txBody>
          <a:bodyPr/>
          <a:lstStyle/>
          <a:p>
            <a:r>
              <a:rPr lang="fa-IR" sz="6000" dirty="0" smtClean="0"/>
              <a:t>تابع تنش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392102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dirty="0" smtClean="0"/>
              <a:t>تنش ون مایزز در انتهای گیردار</a:t>
            </a:r>
            <a:endParaRPr lang="en-US" sz="2800" dirty="0"/>
          </a:p>
        </p:txBody>
      </p:sp>
      <p:pic>
        <p:nvPicPr>
          <p:cNvPr id="148483" name="Picture 3" descr="C:\Documents and Settings\ali\Desktop\azadeh khoshravi\New Folder\5-2-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524000"/>
            <a:ext cx="7562850" cy="4410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351932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2800" dirty="0" smtClean="0"/>
              <a:t>نمودار تنش برشی در مقطع انتهایی تیر</a:t>
            </a:r>
            <a:endParaRPr lang="en-US" sz="2800" dirty="0"/>
          </a:p>
        </p:txBody>
      </p:sp>
      <p:pic>
        <p:nvPicPr>
          <p:cNvPr id="108545" name="Picture 1" descr="C:\Documents and Settings\ali\Desktop\azadeh khoshravi\New Folder\5-2-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600200"/>
            <a:ext cx="7486650" cy="4381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281687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2800" dirty="0" smtClean="0"/>
              <a:t>نمودار کرنش در مقطع انتهای گیردار تیر</a:t>
            </a:r>
            <a:endParaRPr lang="en-US" sz="2800" dirty="0"/>
          </a:p>
        </p:txBody>
      </p:sp>
      <p:pic>
        <p:nvPicPr>
          <p:cNvPr id="107521" name="Picture 1" descr="C:\Documents and Settings\ali\Desktop\azadeh khoshravi\New Folder\5-2-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447800"/>
            <a:ext cx="7562850" cy="4419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375998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Object 18"/>
          <p:cNvGraphicFramePr>
            <a:graphicFrameLocks noChangeAspect="1"/>
          </p:cNvGraphicFramePr>
          <p:nvPr/>
        </p:nvGraphicFramePr>
        <p:xfrm>
          <a:off x="1600200" y="457200"/>
          <a:ext cx="6873875" cy="560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Macro-Enabled Template" r:id="rId4" imgW="7045989" imgH="5751164" progId="Word.DocumentMacroEnabled.12">
                  <p:embed/>
                </p:oleObj>
              </mc:Choice>
              <mc:Fallback>
                <p:oleObj name="Macro-Enabled Template" r:id="rId4" imgW="7045989" imgH="5751164" progId="Word.DocumentMacroEnabled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457200"/>
                        <a:ext cx="6873875" cy="5608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911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 noChangeAspect="1"/>
          </p:cNvGraphicFramePr>
          <p:nvPr>
            <p:ph idx="1"/>
          </p:nvPr>
        </p:nvGraphicFramePr>
        <p:xfrm>
          <a:off x="2359025" y="1371600"/>
          <a:ext cx="6589713" cy="400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Macro-Enabled Template" r:id="rId4" imgW="6637016" imgH="4037034" progId="Word.DocumentMacroEnabled.12">
                  <p:embed/>
                </p:oleObj>
              </mc:Choice>
              <mc:Fallback>
                <p:oleObj name="Macro-Enabled Template" r:id="rId4" imgW="6637016" imgH="4037034" progId="Word.DocumentMacroEnabled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9025" y="1371600"/>
                        <a:ext cx="6589713" cy="4008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52764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2362200" y="228600"/>
          <a:ext cx="6080125" cy="6354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Macro-Enabled Template" r:id="rId4" imgW="6079619" imgH="6398773" progId="Word.DocumentMacroEnabled.12">
                  <p:embed/>
                </p:oleObj>
              </mc:Choice>
              <mc:Fallback>
                <p:oleObj name="Macro-Enabled Template" r:id="rId4" imgW="6079619" imgH="6398773" progId="Word.DocumentMacroEnabled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228600"/>
                        <a:ext cx="6080125" cy="6354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649933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 noChangeAspect="1"/>
          </p:cNvGraphicFramePr>
          <p:nvPr>
            <p:ph idx="1"/>
          </p:nvPr>
        </p:nvGraphicFramePr>
        <p:xfrm>
          <a:off x="2371725" y="533400"/>
          <a:ext cx="6483350" cy="510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Macro-Enabled Template" r:id="rId5" imgW="6638813" imgH="5227972" progId="Word.DocumentMacroEnabled.12">
                  <p:embed/>
                </p:oleObj>
              </mc:Choice>
              <mc:Fallback>
                <p:oleObj name="Macro-Enabled Template" r:id="rId5" imgW="6638813" imgH="5227972" progId="Word.DocumentMacroEnabled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1725" y="533400"/>
                        <a:ext cx="6483350" cy="5105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3700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2438400" y="304800"/>
          <a:ext cx="6035675" cy="6049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Macro-Enabled Template" r:id="rId4" imgW="6073509" imgH="6094925" progId="Word.DocumentMacroEnabled.12">
                  <p:embed/>
                </p:oleObj>
              </mc:Choice>
              <mc:Fallback>
                <p:oleObj name="Macro-Enabled Template" r:id="rId4" imgW="6073509" imgH="6094925" progId="Word.DocumentMacroEnabled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304800"/>
                        <a:ext cx="6035675" cy="6049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14953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2239963" y="304800"/>
          <a:ext cx="6843712" cy="6142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Macro-Enabled Template" r:id="rId4" imgW="6889300" imgH="6192013" progId="Word.DocumentMacroEnabled.12">
                  <p:embed/>
                </p:oleObj>
              </mc:Choice>
              <mc:Fallback>
                <p:oleObj name="Macro-Enabled Template" r:id="rId4" imgW="6889300" imgH="6192013" progId="Word.DocumentMacroEnabled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9963" y="304800"/>
                        <a:ext cx="6843712" cy="6142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24922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</Words>
  <Application>Microsoft Office PowerPoint</Application>
  <PresentationFormat>On-screen Show (4:3)</PresentationFormat>
  <Paragraphs>32</Paragraphs>
  <Slides>32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Office Theme</vt:lpstr>
      <vt:lpstr>Document</vt:lpstr>
      <vt:lpstr>Macro-Enabled Template</vt:lpstr>
      <vt:lpstr>Equation</vt:lpstr>
      <vt:lpstr>Video Clip</vt:lpstr>
      <vt:lpstr>PowerPoint Presentation</vt:lpstr>
      <vt:lpstr>PowerPoint Presentation</vt:lpstr>
      <vt:lpstr>تابع تنش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تنش ون مایزز</vt:lpstr>
      <vt:lpstr>تنش ون مایزز : - ملاحظه می کنید که تنش روی محور خنثی صفر می باشد. - با فاصله گرفتن از محل اعمال نیرو میزان تنش افزایش می یابد.</vt:lpstr>
      <vt:lpstr>PowerPoint Presentation</vt:lpstr>
      <vt:lpstr>تنش ون مایزز در لبه آزاد تیر</vt:lpstr>
      <vt:lpstr>تنش ون مایزز در تکیه گاه</vt:lpstr>
      <vt:lpstr>X تنش نرمال در جهت </vt:lpstr>
      <vt:lpstr>Y تنش نرمال در جهت </vt:lpstr>
      <vt:lpstr>Z تنش نرمال در جهت   </vt:lpstr>
      <vt:lpstr>Zتنش در جهت </vt:lpstr>
      <vt:lpstr>ZY تنش برشی</vt:lpstr>
      <vt:lpstr>ZY تنش برشی</vt:lpstr>
      <vt:lpstr>تغییر مکانX </vt:lpstr>
      <vt:lpstr>تغییر مکان در جهت Y </vt:lpstr>
      <vt:lpstr>تغییر مکان در جهت Z</vt:lpstr>
      <vt:lpstr>Yکرنش در جهت </vt:lpstr>
      <vt:lpstr>Zکرنش در جهت  </vt:lpstr>
      <vt:lpstr>مسیر انتخابی</vt:lpstr>
      <vt:lpstr>تنش ون مایزز در انتهای گیردار</vt:lpstr>
      <vt:lpstr>نمودار تنش برشی در مقطع انتهایی تیر</vt:lpstr>
      <vt:lpstr>نمودار کرنش در مقطع انتهای گیردار تیر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hossein hatami</dc:creator>
  <cp:lastModifiedBy>hossein hatami</cp:lastModifiedBy>
  <cp:revision>1</cp:revision>
  <dcterms:created xsi:type="dcterms:W3CDTF">2015-04-05T04:47:59Z</dcterms:created>
  <dcterms:modified xsi:type="dcterms:W3CDTF">2015-04-05T04:48:32Z</dcterms:modified>
</cp:coreProperties>
</file>