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128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77019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655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01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2766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7137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1779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922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0705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76542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93129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18AC7-70FC-484D-AE00-D3D6599125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A324E-85A4-48F3-952D-CB27A6DB72D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0437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1888"/>
            <a:ext cx="9144000" cy="572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604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0125"/>
            <a:ext cx="9144000" cy="5857875"/>
          </a:xfrm>
          <a:noFill/>
        </p:spPr>
      </p:pic>
      <p:sp>
        <p:nvSpPr>
          <p:cNvPr id="53251" name="Title 1"/>
          <p:cNvSpPr>
            <a:spLocks noGrp="1"/>
          </p:cNvSpPr>
          <p:nvPr>
            <p:ph type="title"/>
          </p:nvPr>
        </p:nvSpPr>
        <p:spPr>
          <a:xfrm>
            <a:off x="914400" y="585788"/>
            <a:ext cx="7872413" cy="476250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تنش</a:t>
            </a:r>
          </a:p>
        </p:txBody>
      </p:sp>
    </p:spTree>
    <p:extLst>
      <p:ext uri="{BB962C8B-B14F-4D97-AF65-F5344CB8AC3E}">
        <p14:creationId xmlns:p14="http://schemas.microsoft.com/office/powerpoint/2010/main" val="40818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0125"/>
            <a:ext cx="9144000" cy="5857875"/>
          </a:xfrm>
          <a:noFill/>
        </p:spPr>
      </p:pic>
      <p:sp>
        <p:nvSpPr>
          <p:cNvPr id="54275" name="Title 1"/>
          <p:cNvSpPr>
            <a:spLocks noGrp="1"/>
          </p:cNvSpPr>
          <p:nvPr>
            <p:ph type="title"/>
          </p:nvPr>
        </p:nvSpPr>
        <p:spPr>
          <a:xfrm>
            <a:off x="457200" y="496888"/>
            <a:ext cx="8229600" cy="525462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جابجايي كل</a:t>
            </a:r>
          </a:p>
        </p:txBody>
      </p:sp>
    </p:spTree>
    <p:extLst>
      <p:ext uri="{BB962C8B-B14F-4D97-AF65-F5344CB8AC3E}">
        <p14:creationId xmlns:p14="http://schemas.microsoft.com/office/powerpoint/2010/main" val="15704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81075"/>
            <a:ext cx="9144000" cy="5857875"/>
          </a:xfrm>
          <a:noFill/>
        </p:spPr>
      </p:pic>
      <p:sp>
        <p:nvSpPr>
          <p:cNvPr id="55299" name="Title 1"/>
          <p:cNvSpPr>
            <a:spLocks noGrp="1"/>
          </p:cNvSpPr>
          <p:nvPr>
            <p:ph type="title"/>
          </p:nvPr>
        </p:nvSpPr>
        <p:spPr>
          <a:xfrm>
            <a:off x="457200" y="592138"/>
            <a:ext cx="8229600" cy="469900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جابجايي در جهت </a:t>
            </a:r>
            <a:r>
              <a:rPr lang="en-US" altLang="fa-IR" sz="2800" b="1" smtClean="0">
                <a:latin typeface="Times New Roman" pitchFamily="18" charset="0"/>
                <a:cs typeface="Times New Roman" pitchFamily="18" charset="0"/>
              </a:rPr>
              <a:t>U1</a:t>
            </a:r>
            <a:endParaRPr lang="fa-IR" altLang="fa-IR" sz="28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61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0125"/>
            <a:ext cx="9144000" cy="5857875"/>
          </a:xfrm>
          <a:noFill/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619125" y="631825"/>
            <a:ext cx="82296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r" rtl="1" eaLnBrk="1" hangingPunct="1">
              <a:defRPr/>
            </a:pPr>
            <a:r>
              <a:rPr lang="fa-IR" sz="2800" b="1" dirty="0">
                <a:solidFill>
                  <a:schemeClr val="tx2"/>
                </a:solidFill>
                <a:latin typeface="+mj-lt"/>
                <a:ea typeface="+mj-ea"/>
                <a:cs typeface="Zar" pitchFamily="2" charset="-78"/>
              </a:rPr>
              <a:t>جابجايي </a:t>
            </a:r>
            <a:r>
              <a:rPr lang="en-US" sz="2800" b="1" dirty="0">
                <a:solidFill>
                  <a:schemeClr val="tx2"/>
                </a:solidFill>
                <a:ea typeface="+mj-ea"/>
                <a:cs typeface="Times New Roman" pitchFamily="18" charset="0"/>
              </a:rPr>
              <a:t>UR3</a:t>
            </a:r>
            <a:endParaRPr lang="fa-IR" sz="2800" b="1" dirty="0">
              <a:solidFill>
                <a:schemeClr val="tx2"/>
              </a:solidFill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87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3575" y="1150938"/>
            <a:ext cx="5575300" cy="3649662"/>
          </a:xfrm>
          <a:noFill/>
        </p:spPr>
      </p:pic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914400" y="585788"/>
            <a:ext cx="7872413" cy="476250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تكيه گاه</a:t>
            </a:r>
          </a:p>
        </p:txBody>
      </p:sp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630238" y="4948238"/>
          <a:ext cx="7858125" cy="190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4190760" imgH="1015920" progId="Equation.3">
                  <p:embed/>
                </p:oleObj>
              </mc:Choice>
              <mc:Fallback>
                <p:oleObj name="Equation" r:id="rId4" imgW="4190760" imgH="1015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4948238"/>
                        <a:ext cx="7858125" cy="190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935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775" y="781050"/>
            <a:ext cx="2219325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218" name="Object 3"/>
          <p:cNvGraphicFramePr>
            <a:graphicFrameLocks noChangeAspect="1"/>
          </p:cNvGraphicFramePr>
          <p:nvPr/>
        </p:nvGraphicFramePr>
        <p:xfrm>
          <a:off x="176213" y="1203325"/>
          <a:ext cx="4770437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2781000" imgH="457200" progId="Equation.3">
                  <p:embed/>
                </p:oleObj>
              </mc:Choice>
              <mc:Fallback>
                <p:oleObj name="Equation" r:id="rId4" imgW="2781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3" y="1203325"/>
                        <a:ext cx="4770437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25" y="2478088"/>
            <a:ext cx="368617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219" name="Object 5"/>
          <p:cNvGraphicFramePr>
            <a:graphicFrameLocks noChangeAspect="1"/>
          </p:cNvGraphicFramePr>
          <p:nvPr/>
        </p:nvGraphicFramePr>
        <p:xfrm>
          <a:off x="647700" y="5429250"/>
          <a:ext cx="6831013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7" imgW="4647960" imgH="685800" progId="Equation.3">
                  <p:embed/>
                </p:oleObj>
              </mc:Choice>
              <mc:Fallback>
                <p:oleObj name="Equation" r:id="rId7" imgW="4647960" imgH="68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5429250"/>
                        <a:ext cx="6831013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655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4"/>
          <p:cNvGraphicFramePr>
            <a:graphicFrameLocks noChangeAspect="1"/>
          </p:cNvGraphicFramePr>
          <p:nvPr/>
        </p:nvGraphicFramePr>
        <p:xfrm>
          <a:off x="630238" y="1220788"/>
          <a:ext cx="1089025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850680" imgH="660240" progId="Equation.3">
                  <p:embed/>
                </p:oleObj>
              </mc:Choice>
              <mc:Fallback>
                <p:oleObj name="Equation" r:id="rId3" imgW="85068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1220788"/>
                        <a:ext cx="1089025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2073275" y="1187450"/>
          <a:ext cx="1639888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1282680" imgH="660240" progId="Equation.3">
                  <p:embed/>
                </p:oleObj>
              </mc:Choice>
              <mc:Fallback>
                <p:oleObj name="Equation" r:id="rId5" imgW="128268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3275" y="1187450"/>
                        <a:ext cx="1639888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6"/>
          <p:cNvGraphicFramePr>
            <a:graphicFrameLocks noChangeAspect="1"/>
          </p:cNvGraphicFramePr>
          <p:nvPr/>
        </p:nvGraphicFramePr>
        <p:xfrm>
          <a:off x="327025" y="1892300"/>
          <a:ext cx="8343900" cy="377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7" imgW="6527520" imgH="2933640" progId="Equation.3">
                  <p:embed/>
                </p:oleObj>
              </mc:Choice>
              <mc:Fallback>
                <p:oleObj name="Equation" r:id="rId7" imgW="6527520" imgH="2933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25" y="1892300"/>
                        <a:ext cx="8343900" cy="3773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268538" y="4830763"/>
            <a:ext cx="1371600" cy="5873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4"/>
          <p:cNvGraphicFramePr>
            <a:graphicFrameLocks noChangeAspect="1"/>
          </p:cNvGraphicFramePr>
          <p:nvPr/>
        </p:nvGraphicFramePr>
        <p:xfrm>
          <a:off x="630238" y="1220788"/>
          <a:ext cx="1089025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850680" imgH="660240" progId="Equation.3">
                  <p:embed/>
                </p:oleObj>
              </mc:Choice>
              <mc:Fallback>
                <p:oleObj name="Equation" r:id="rId3" imgW="85068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1220788"/>
                        <a:ext cx="1089025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2219325" y="1187450"/>
          <a:ext cx="1347788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1054080" imgH="660240" progId="Equation.3">
                  <p:embed/>
                </p:oleObj>
              </mc:Choice>
              <mc:Fallback>
                <p:oleObj name="Equation" r:id="rId5" imgW="105408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9325" y="1187450"/>
                        <a:ext cx="1347788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6"/>
          <p:cNvGraphicFramePr>
            <a:graphicFrameLocks noChangeAspect="1"/>
          </p:cNvGraphicFramePr>
          <p:nvPr/>
        </p:nvGraphicFramePr>
        <p:xfrm>
          <a:off x="465138" y="2011363"/>
          <a:ext cx="7721600" cy="415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7" imgW="5435280" imgH="2908080" progId="Equation.3">
                  <p:embed/>
                </p:oleObj>
              </mc:Choice>
              <mc:Fallback>
                <p:oleObj name="Equation" r:id="rId7" imgW="5435280" imgH="290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8" y="2011363"/>
                        <a:ext cx="7721600" cy="415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465138" y="5253038"/>
            <a:ext cx="2390775" cy="6127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308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788" y="1181100"/>
            <a:ext cx="6907212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457200" y="1935163"/>
            <a:ext cx="2105025" cy="438943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E=207</a:t>
            </a: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9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q=0.3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R= 0.5m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fa-IR" sz="80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=50N.m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d= 10mm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A=78.540 mm</a:t>
            </a:r>
            <a:r>
              <a:rPr lang="en-US" altLang="fa-IR" sz="1800" baseline="3000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I=490.87mm</a:t>
            </a:r>
            <a:r>
              <a:rPr lang="en-US" altLang="fa-IR" sz="1800" baseline="3000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fa-IR" sz="1800" baseline="30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EI=101.61 N. m</a:t>
            </a:r>
            <a:r>
              <a:rPr lang="en-US" altLang="fa-IR" sz="1800" baseline="3000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fa-IR" sz="1800" baseline="30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baseline="30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32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0125"/>
            <a:ext cx="9144000" cy="5857875"/>
          </a:xfrm>
          <a:noFill/>
        </p:spPr>
      </p:pic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425" y="4021138"/>
            <a:ext cx="4432300" cy="283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5153025"/>
            <a:ext cx="4572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fa-IR" sz="1400">
                <a:cs typeface="Zar" pitchFamily="2" charset="-78"/>
              </a:rPr>
              <a:t> Part Instance     Node ID        Elements   RF, Magnitude</a:t>
            </a:r>
          </a:p>
          <a:p>
            <a:r>
              <a:rPr lang="en-US" altLang="fa-IR" sz="1400">
                <a:cs typeface="Zar" pitchFamily="2" charset="-78"/>
              </a:rPr>
              <a:t>------------------------------------------------------------</a:t>
            </a:r>
          </a:p>
          <a:p>
            <a:r>
              <a:rPr lang="en-US" altLang="fa-IR" sz="1400">
                <a:cs typeface="Zar" pitchFamily="2" charset="-78"/>
              </a:rPr>
              <a:t>    PART-1-1           3          Elem-1         54.5571</a:t>
            </a:r>
          </a:p>
          <a:p>
            <a:r>
              <a:rPr lang="en-US" altLang="fa-IR" sz="1400">
                <a:cs typeface="Zar" pitchFamily="2" charset="-78"/>
              </a:rPr>
              <a:t>    PART-1-1           1          Elem-1         54.5571</a:t>
            </a:r>
            <a:endParaRPr lang="fa-IR" altLang="fa-IR" sz="1400">
              <a:cs typeface="Zar" pitchFamily="2" charset="-78"/>
            </a:endParaRPr>
          </a:p>
        </p:txBody>
      </p:sp>
      <p:sp>
        <p:nvSpPr>
          <p:cNvPr id="12295" name="Title 1"/>
          <p:cNvSpPr>
            <a:spLocks noGrp="1"/>
          </p:cNvSpPr>
          <p:nvPr>
            <p:ph type="title"/>
          </p:nvPr>
        </p:nvSpPr>
        <p:spPr>
          <a:xfrm>
            <a:off x="523875" y="725488"/>
            <a:ext cx="8229600" cy="490537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تكيه گاه</a:t>
            </a:r>
          </a:p>
        </p:txBody>
      </p:sp>
      <p:graphicFrame>
        <p:nvGraphicFramePr>
          <p:cNvPr id="12290" name="Object 6"/>
          <p:cNvGraphicFramePr>
            <a:graphicFrameLocks noChangeAspect="1"/>
          </p:cNvGraphicFramePr>
          <p:nvPr/>
        </p:nvGraphicFramePr>
        <p:xfrm>
          <a:off x="6281738" y="1495425"/>
          <a:ext cx="2566987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2006280" imgH="393480" progId="Equation.3">
                  <p:embed/>
                </p:oleObj>
              </mc:Choice>
              <mc:Fallback>
                <p:oleObj name="Equation" r:id="rId5" imgW="2006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738" y="1495425"/>
                        <a:ext cx="2566987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6292850" y="1992313"/>
          <a:ext cx="2622550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7" imgW="1828800" imgH="457200" progId="Equation.3">
                  <p:embed/>
                </p:oleObj>
              </mc:Choice>
              <mc:Fallback>
                <p:oleObj name="Equation" r:id="rId7" imgW="18288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2850" y="1992313"/>
                        <a:ext cx="2622550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316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17563"/>
            <a:ext cx="8269288" cy="5959475"/>
          </a:xfrm>
          <a:noFill/>
        </p:spPr>
      </p:pic>
      <p:sp>
        <p:nvSpPr>
          <p:cNvPr id="13316" name="Title 1"/>
          <p:cNvSpPr>
            <a:spLocks noGrp="1"/>
          </p:cNvSpPr>
          <p:nvPr>
            <p:ph type="title"/>
          </p:nvPr>
        </p:nvSpPr>
        <p:spPr>
          <a:xfrm>
            <a:off x="511175" y="550863"/>
            <a:ext cx="8229600" cy="463550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تكيه گاه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487613" y="5165725"/>
            <a:ext cx="5230812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fa-IR" sz="1400"/>
          </a:p>
          <a:p>
            <a:r>
              <a:rPr lang="en-US" altLang="fa-IR" sz="1400"/>
              <a:t>  Part Instance     Node ID        Elements           U, U2</a:t>
            </a:r>
          </a:p>
          <a:p>
            <a:r>
              <a:rPr lang="en-US" altLang="fa-IR" sz="1400"/>
              <a:t>------------------------------------------------------------</a:t>
            </a:r>
          </a:p>
          <a:p>
            <a:r>
              <a:rPr lang="en-US" altLang="fa-IR" sz="1400"/>
              <a:t>    PART-1-1           2          Elem-1    -3.20091E-03</a:t>
            </a:r>
          </a:p>
          <a:p>
            <a:endParaRPr lang="en-US" altLang="fa-IR"/>
          </a:p>
          <a:p>
            <a:endParaRPr lang="en-US" altLang="fa-IR"/>
          </a:p>
        </p:txBody>
      </p:sp>
      <p:graphicFrame>
        <p:nvGraphicFramePr>
          <p:cNvPr id="13314" name="Object 3"/>
          <p:cNvGraphicFramePr>
            <a:graphicFrameLocks noChangeAspect="1"/>
          </p:cNvGraphicFramePr>
          <p:nvPr/>
        </p:nvGraphicFramePr>
        <p:xfrm>
          <a:off x="2976563" y="1787525"/>
          <a:ext cx="3157537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4" imgW="2222280" imgH="419040" progId="Equation.3">
                  <p:embed/>
                </p:oleObj>
              </mc:Choice>
              <mc:Fallback>
                <p:oleObj name="Equation" r:id="rId4" imgW="2222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6563" y="1787525"/>
                        <a:ext cx="3157537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786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9144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itle 1"/>
          <p:cNvSpPr>
            <a:spLocks noGrp="1"/>
          </p:cNvSpPr>
          <p:nvPr>
            <p:ph type="title"/>
          </p:nvPr>
        </p:nvSpPr>
        <p:spPr>
          <a:xfrm>
            <a:off x="523875" y="725488"/>
            <a:ext cx="8229600" cy="490537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تكيه گاه</a:t>
            </a:r>
          </a:p>
        </p:txBody>
      </p:sp>
      <p:graphicFrame>
        <p:nvGraphicFramePr>
          <p:cNvPr id="14338" name="Object 3"/>
          <p:cNvGraphicFramePr>
            <a:graphicFrameLocks noChangeAspect="1"/>
          </p:cNvGraphicFramePr>
          <p:nvPr/>
        </p:nvGraphicFramePr>
        <p:xfrm>
          <a:off x="962025" y="5794375"/>
          <a:ext cx="6884988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4" imgW="4495680" imgH="228600" progId="Equation.3">
                  <p:embed/>
                </p:oleObj>
              </mc:Choice>
              <mc:Fallback>
                <p:oleObj name="Equation" r:id="rId4" imgW="44956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025" y="5794375"/>
                        <a:ext cx="6884988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844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On-screen Show (4:3)</PresentationFormat>
  <Paragraphs>30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Microsoft Equation 3.0</vt:lpstr>
      <vt:lpstr>PowerPoint Presentation</vt:lpstr>
      <vt:lpstr>عكس العمل تكيه گاه</vt:lpstr>
      <vt:lpstr>PowerPoint Presentation</vt:lpstr>
      <vt:lpstr>PowerPoint Presentation</vt:lpstr>
      <vt:lpstr>PowerPoint Presentation</vt:lpstr>
      <vt:lpstr>PowerPoint Presentation</vt:lpstr>
      <vt:lpstr>عكس العمل تكيه گاه</vt:lpstr>
      <vt:lpstr>عكس العمل تكيه گاه</vt:lpstr>
      <vt:lpstr>عكس العمل تكيه گاه</vt:lpstr>
      <vt:lpstr>تنش</vt:lpstr>
      <vt:lpstr>جابجايي كل</vt:lpstr>
      <vt:lpstr>جابجايي در جهت U1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2015-05-04T08:48:27Z</dcterms:created>
  <dcterms:modified xsi:type="dcterms:W3CDTF">2015-05-04T08:48:39Z</dcterms:modified>
</cp:coreProperties>
</file>