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CF87-FB9B-432F-9FD5-3D8B21F2D67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F617-9042-49B1-938E-C82DC35ABC8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83154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CF87-FB9B-432F-9FD5-3D8B21F2D67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F617-9042-49B1-938E-C82DC35ABC8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92775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CF87-FB9B-432F-9FD5-3D8B21F2D67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F617-9042-49B1-938E-C82DC35ABC8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90140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CF87-FB9B-432F-9FD5-3D8B21F2D67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F617-9042-49B1-938E-C82DC35ABC8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3015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CF87-FB9B-432F-9FD5-3D8B21F2D67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F617-9042-49B1-938E-C82DC35ABC8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5738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CF87-FB9B-432F-9FD5-3D8B21F2D67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F617-9042-49B1-938E-C82DC35ABC8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14454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CF87-FB9B-432F-9FD5-3D8B21F2D67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F617-9042-49B1-938E-C82DC35ABC8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37504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CF87-FB9B-432F-9FD5-3D8B21F2D67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F617-9042-49B1-938E-C82DC35ABC8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91719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CF87-FB9B-432F-9FD5-3D8B21F2D67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F617-9042-49B1-938E-C82DC35ABC8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10056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CF87-FB9B-432F-9FD5-3D8B21F2D67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F617-9042-49B1-938E-C82DC35ABC8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80374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CF87-FB9B-432F-9FD5-3D8B21F2D67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F617-9042-49B1-938E-C82DC35ABC8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26644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3CF87-FB9B-432F-9FD5-3D8B21F2D670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99F617-9042-49B1-938E-C82DC35ABC8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10965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57200" y="4038600"/>
                <a:ext cx="4686155" cy="25063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 smtClean="0">
                                        <a:latin typeface="Cambria Math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sz="2400" b="0" i="1" smtClean="0">
                                          <a:latin typeface="Cambria Math"/>
                                        </a:rPr>
                                        <m:t>𝑟</m:t>
                                      </m:r>
                                      <m:r>
                                        <m:rPr>
                                          <m:brk m:alnAt="7"/>
                                        </m:rPr>
                                        <a:rPr lang="en-US" sz="2400" b="0" i="1" smtClean="0">
                                          <a:latin typeface="Cambria Math"/>
                                        </a:rPr>
                                        <m:t>=</m:t>
                                      </m:r>
                                      <m:r>
                                        <m:rPr>
                                          <m:brk m:alnAt="7"/>
                                        </m:rPr>
                                        <a:rPr lang="en-US" sz="2400" b="0" i="1" smtClean="0">
                                          <a:latin typeface="Cambria Math"/>
                                        </a:rPr>
                                        <m:t>5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𝑑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=</m:t>
                                      </m:r>
                                      <m:r>
                                        <a:rPr lang="fa-IR" sz="2400" b="0" i="1" smtClean="0">
                                          <a:latin typeface="Cambria Math"/>
                                        </a:rPr>
                                        <m:t>2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0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𝐷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=</m:t>
                                      </m:r>
                                      <m:r>
                                        <a:rPr lang="fa-IR" sz="2400" b="0" i="1" smtClean="0">
                                          <a:latin typeface="Cambria Math"/>
                                        </a:rPr>
                                        <m:t>3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0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24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smtClean="0">
                                        <a:latin typeface="Cambria Math"/>
                                      </a:rPr>
                                      <m:t>𝑟</m:t>
                                    </m:r>
                                  </m:num>
                                  <m:den>
                                    <m:r>
                                      <a:rPr lang="en-US" sz="2400" b="0" i="1" smtClean="0">
                                        <a:latin typeface="Cambria Math"/>
                                      </a:rPr>
                                      <m:t>𝑑</m:t>
                                    </m:r>
                                  </m:den>
                                </m:f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0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.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25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24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smtClean="0">
                                        <a:latin typeface="Cambria Math"/>
                                      </a:rPr>
                                      <m:t>𝐷</m:t>
                                    </m:r>
                                  </m:num>
                                  <m:den>
                                    <m:r>
                                      <a:rPr lang="en-US" sz="2400" b="0" i="1" smtClean="0">
                                        <a:latin typeface="Cambria Math"/>
                                      </a:rPr>
                                      <m:t>𝑑</m:t>
                                    </m:r>
                                  </m:den>
                                </m:f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.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3</m:t>
                                </m:r>
                              </m:e>
                            </m:mr>
                          </m:m>
                          <m:r>
                            <a:rPr lang="en-US" sz="2400" b="0" i="1" smtClean="0">
                              <a:latin typeface="Cambria Math"/>
                            </a:rPr>
                            <m:t>    </m:t>
                          </m:r>
                          <m:groupChr>
                            <m:groupChrPr>
                              <m:chr m:val="⇒"/>
                              <m:pos m:val="top"/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groupChrPr>
                            <m:e>
                              <m:r>
                                <m:rPr>
                                  <m:brk m:alnAt="1"/>
                                </m:rPr>
                                <a:rPr lang="en-US" sz="2400" b="0" i="1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sz="2400" b="0" i="1" smtClean="0">
                                  <a:latin typeface="Cambria Math"/>
                                </a:rPr>
                                <m:t>                   </m:t>
                              </m:r>
                            </m:e>
                          </m:groupChr>
                          <m:sSub>
                            <m:sSub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/>
                                </a:rPr>
                                <m:t>𝑒𝑥𝑎𝑐𝑡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/>
                            </a:rPr>
                            <m:t>=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1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63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4038600"/>
                <a:ext cx="4686155" cy="250639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 2"/>
          <p:cNvGrpSpPr/>
          <p:nvPr/>
        </p:nvGrpSpPr>
        <p:grpSpPr>
          <a:xfrm>
            <a:off x="609600" y="1219200"/>
            <a:ext cx="7620000" cy="3785652"/>
            <a:chOff x="609600" y="1219200"/>
            <a:chExt cx="7620000" cy="4638844"/>
          </a:xfrm>
        </p:grpSpPr>
        <p:sp>
          <p:nvSpPr>
            <p:cNvPr id="4" name="TextBox 3"/>
            <p:cNvSpPr txBox="1"/>
            <p:nvPr/>
          </p:nvSpPr>
          <p:spPr>
            <a:xfrm>
              <a:off x="609600" y="1219200"/>
              <a:ext cx="7620000" cy="4638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z="2400" b="1" dirty="0" smtClean="0">
                  <a:cs typeface="B Nazanin" pitchFamily="2" charset="-78"/>
                </a:rPr>
                <a:t>صفحه بصورت شانه ای</a:t>
              </a:r>
              <a:endParaRPr lang="fa-IR" sz="2400" b="1" dirty="0" smtClean="0">
                <a:solidFill>
                  <a:srgbClr val="FF0000"/>
                </a:solidFill>
                <a:cs typeface="B Nazanin" pitchFamily="2" charset="-78"/>
              </a:endParaRPr>
            </a:p>
            <a:p>
              <a:pPr algn="r"/>
              <a:r>
                <a:rPr lang="fa-IR" sz="2400" dirty="0" smtClean="0">
                  <a:cs typeface="B Nazanin" pitchFamily="2" charset="-78"/>
                </a:rPr>
                <a:t>در این حالت صفحه تحت نیروی کششی و خمشی  می باشد و تمرکز تنش در </a:t>
              </a:r>
            </a:p>
            <a:p>
              <a:pPr algn="r"/>
              <a:r>
                <a:rPr lang="fa-IR" sz="2400" dirty="0" smtClean="0">
                  <a:cs typeface="B Nazanin" pitchFamily="2" charset="-78"/>
                </a:rPr>
                <a:t>اطراف کمان کرنر به وجود می آید.</a:t>
              </a:r>
            </a:p>
            <a:p>
              <a:pPr algn="r"/>
              <a:r>
                <a:rPr lang="fa-IR" sz="2400" b="1" dirty="0" smtClean="0">
                  <a:cs typeface="B Nazanin" pitchFamily="2" charset="-78"/>
                </a:rPr>
                <a:t>کشش</a:t>
              </a:r>
              <a:r>
                <a:rPr lang="fa-IR" sz="2400" dirty="0" smtClean="0">
                  <a:cs typeface="B Nazanin" pitchFamily="2" charset="-78"/>
                </a:rPr>
                <a:t>:</a:t>
              </a:r>
            </a:p>
            <a:p>
              <a:pPr algn="r"/>
              <a:r>
                <a:rPr lang="fa-IR" sz="2400" dirty="0" smtClean="0">
                  <a:cs typeface="B Nazanin" pitchFamily="2" charset="-78"/>
                </a:rPr>
                <a:t>باز ما باید یک قطعه استاندارد را بدست آوریم و برای این کار باید حالت های مختلف را آزمایش کنیم.</a:t>
              </a:r>
            </a:p>
            <a:p>
              <a:pPr algn="r"/>
              <a:r>
                <a:rPr lang="fa-IR" sz="2400" dirty="0" smtClean="0">
                  <a:cs typeface="B Nazanin" pitchFamily="2" charset="-78"/>
                </a:rPr>
                <a:t>می دانیم که بهترین نوع مش                        است.ولی باید انواع نیرو را </a:t>
              </a:r>
            </a:p>
            <a:p>
              <a:pPr algn="r"/>
              <a:r>
                <a:rPr lang="fa-IR" sz="2400" dirty="0" smtClean="0">
                  <a:cs typeface="B Nazanin" pitchFamily="2" charset="-78"/>
                </a:rPr>
                <a:t>امتحان کنیم.</a:t>
              </a:r>
            </a:p>
            <a:p>
              <a:pPr algn="r"/>
              <a:endParaRPr lang="fa-IR" sz="2400" dirty="0" smtClean="0">
                <a:cs typeface="B Nazanin" pitchFamily="2" charset="-78"/>
              </a:endParaRPr>
            </a:p>
            <a:p>
              <a:pPr algn="r"/>
              <a:endParaRPr lang="en-US" sz="2400" dirty="0">
                <a:cs typeface="B Nazanin" pitchFamily="2" charset="-78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596640" y="3838863"/>
              <a:ext cx="1798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Quad swe</a:t>
              </a:r>
              <a:r>
                <a:rPr lang="en-US" sz="2400" dirty="0"/>
                <a:t>e</a:t>
              </a:r>
              <a:r>
                <a:rPr lang="en-US" sz="2400" dirty="0" smtClean="0"/>
                <a:t>p</a:t>
              </a:r>
              <a:endParaRPr lang="en-US" sz="2400" dirty="0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960" y="4487918"/>
            <a:ext cx="3056446" cy="11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69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062335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برای نقاط بیشتر این مراحل را تکرار می کنیم: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821905"/>
              </p:ext>
            </p:extLst>
          </p:nvPr>
        </p:nvGraphicFramePr>
        <p:xfrm>
          <a:off x="2409824" y="1768529"/>
          <a:ext cx="4324352" cy="4327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1088"/>
                <a:gridCol w="1081088"/>
                <a:gridCol w="1081088"/>
                <a:gridCol w="1081088"/>
              </a:tblGrid>
              <a:tr h="72344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d/w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K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Kexact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error</a:t>
                      </a:r>
                      <a:endParaRPr lang="en-US" sz="2000" dirty="0"/>
                    </a:p>
                  </a:txBody>
                  <a:tcPr anchor="ctr"/>
                </a:tc>
              </a:tr>
              <a:tr h="360338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2.6513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2.67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0.701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0.075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2.2941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0.689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2.0957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0.678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0.125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1.9669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0.662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1.8579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1.87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0.645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0.175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1.7886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0.631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1.7192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1.73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0.622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0.225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1.6697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0.615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1.6200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1.63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0.613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0.275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1.5918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0.512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1.5723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1.58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0.49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19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676400"/>
            <a:ext cx="8033620" cy="460024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1060" y="1192928"/>
            <a:ext cx="777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y = 36476x</a:t>
            </a:r>
            <a:r>
              <a:rPr lang="en-US" sz="2000" b="1" baseline="30000" dirty="0">
                <a:latin typeface="+mj-lt"/>
              </a:rPr>
              <a:t>6</a:t>
            </a:r>
            <a:r>
              <a:rPr lang="en-US" sz="2000" b="1" dirty="0">
                <a:latin typeface="+mj-lt"/>
              </a:rPr>
              <a:t> - 43059x</a:t>
            </a:r>
            <a:r>
              <a:rPr lang="en-US" sz="2000" b="1" baseline="30000" dirty="0">
                <a:latin typeface="+mj-lt"/>
              </a:rPr>
              <a:t>5</a:t>
            </a:r>
            <a:r>
              <a:rPr lang="en-US" sz="2000" b="1" dirty="0">
                <a:latin typeface="+mj-lt"/>
              </a:rPr>
              <a:t> + 20910x</a:t>
            </a:r>
            <a:r>
              <a:rPr lang="en-US" sz="2000" b="1" baseline="30000" dirty="0">
                <a:latin typeface="+mj-lt"/>
              </a:rPr>
              <a:t>4</a:t>
            </a:r>
            <a:r>
              <a:rPr lang="en-US" sz="2000" b="1" dirty="0">
                <a:latin typeface="+mj-lt"/>
              </a:rPr>
              <a:t> - 5378.3x</a:t>
            </a:r>
            <a:r>
              <a:rPr lang="en-US" sz="2000" b="1" baseline="30000" dirty="0">
                <a:latin typeface="+mj-lt"/>
              </a:rPr>
              <a:t>3</a:t>
            </a:r>
            <a:r>
              <a:rPr lang="en-US" sz="2000" b="1" dirty="0">
                <a:latin typeface="+mj-lt"/>
              </a:rPr>
              <a:t> + 788.15x</a:t>
            </a:r>
            <a:r>
              <a:rPr lang="en-US" sz="2000" b="1" baseline="30000" dirty="0">
                <a:latin typeface="+mj-lt"/>
              </a:rPr>
              <a:t>2</a:t>
            </a:r>
            <a:r>
              <a:rPr lang="en-US" sz="2000" b="1" dirty="0">
                <a:latin typeface="+mj-lt"/>
              </a:rPr>
              <a:t> - 66.9x + 4.5987</a:t>
            </a:r>
          </a:p>
          <a:p>
            <a:pPr algn="ctr"/>
            <a:endParaRPr lang="en-US" sz="2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3097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914400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b="1" dirty="0" smtClean="0">
                <a:cs typeface="B Nazanin" pitchFamily="2" charset="-78"/>
              </a:rPr>
              <a:t>کاهش تمرکز تنش: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9" t="6019" r="6034" b="13947"/>
          <a:stretch/>
        </p:blipFill>
        <p:spPr>
          <a:xfrm>
            <a:off x="416786" y="1592316"/>
            <a:ext cx="8310429" cy="35130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57200" y="5309823"/>
                <a:ext cx="5465855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150</m:t>
                      </m:r>
                      <m:groupChr>
                        <m:groupChrPr>
                          <m:chr m:val="⇒"/>
                          <m:vertJc m:val="bot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                  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131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fa-IR" sz="2400" b="0" i="1" smtClean="0">
                              <a:latin typeface="Cambria Math"/>
                            </a:rPr>
                            <m:t>15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0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</a:rPr>
                        <m:t>4206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5309823"/>
                <a:ext cx="5465855" cy="7861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422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09600" y="5410200"/>
                <a:ext cx="7203575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150</m:t>
                      </m:r>
                      <m:groupChr>
                        <m:groupChrPr>
                          <m:chr m:val="⇒"/>
                          <m:vertJc m:val="bot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            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070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fa-IR" sz="2400" b="0" i="1" smtClean="0">
                              <a:latin typeface="Cambria Math"/>
                            </a:rPr>
                            <m:t>15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0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</a:rPr>
                        <m:t>38</m:t>
                      </m:r>
                      <m:groupChr>
                        <m:groupChrPr>
                          <m:chr m:val="⇒"/>
                          <m:vertJc m:val="bot"/>
                          <m:ctrlPr>
                            <a:rPr lang="en-US" sz="2400" i="1">
                              <a:latin typeface="Cambria Math"/>
                            </a:rPr>
                          </m:ctrlPr>
                        </m:groupChrPr>
                        <m:e/>
                      </m:groupChr>
                      <m:r>
                        <a:rPr lang="en-US" sz="2400" i="1">
                          <a:latin typeface="Cambria Math"/>
                        </a:rPr>
                        <m:t>𝑒𝑟𝑟𝑜𝑟</m:t>
                      </m:r>
                      <m:r>
                        <a:rPr lang="en-US" sz="2400" i="1">
                          <a:latin typeface="Cambria Math"/>
                        </a:rPr>
                        <m:t>=</m:t>
                      </m:r>
                      <m:r>
                        <a:rPr lang="en-US" sz="2400" b="0" i="0" smtClean="0">
                          <a:latin typeface="Cambria Math"/>
                        </a:rPr>
                        <m:t>3</m:t>
                      </m:r>
                      <m:r>
                        <a:rPr lang="en-US" sz="2400" b="0" i="0" smtClean="0">
                          <a:latin typeface="Cambria Math"/>
                        </a:rPr>
                        <m:t>.</m:t>
                      </m:r>
                      <m:r>
                        <a:rPr lang="en-US" sz="2400" b="0" i="0" smtClean="0">
                          <a:latin typeface="Cambria Math"/>
                        </a:rPr>
                        <m:t>86</m:t>
                      </m:r>
                      <m:r>
                        <a:rPr lang="en-US" sz="2400" b="0" i="0" smtClean="0">
                          <a:latin typeface="Cambria Math"/>
                        </a:rPr>
                        <m:t>%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5410200"/>
                <a:ext cx="7203575" cy="78617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3" t="5300" r="5862" b="13976"/>
          <a:stretch/>
        </p:blipFill>
        <p:spPr>
          <a:xfrm>
            <a:off x="350536" y="1219201"/>
            <a:ext cx="8442928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17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33400" y="4038600"/>
                <a:ext cx="4686155" cy="24988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 smtClean="0">
                                        <a:latin typeface="Cambria Math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sz="2400" b="0" i="1" smtClean="0">
                                          <a:latin typeface="Cambria Math"/>
                                        </a:rPr>
                                        <m:t>𝑟</m:t>
                                      </m:r>
                                      <m:r>
                                        <m:rPr>
                                          <m:brk m:alnAt="7"/>
                                        </m:rPr>
                                        <a:rPr lang="en-US" sz="2400" b="0" i="1" smtClean="0">
                                          <a:latin typeface="Cambria Math"/>
                                        </a:rPr>
                                        <m:t>=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6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𝑑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=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40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𝐷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=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52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24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smtClean="0">
                                        <a:latin typeface="Cambria Math"/>
                                      </a:rPr>
                                      <m:t>𝑟</m:t>
                                    </m:r>
                                  </m:num>
                                  <m:den>
                                    <m:r>
                                      <a:rPr lang="en-US" sz="2400" b="0" i="1" smtClean="0">
                                        <a:latin typeface="Cambria Math"/>
                                      </a:rPr>
                                      <m:t>𝑑</m:t>
                                    </m:r>
                                  </m:den>
                                </m:f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0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.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15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24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smtClean="0">
                                        <a:latin typeface="Cambria Math"/>
                                      </a:rPr>
                                      <m:t>𝐷</m:t>
                                    </m:r>
                                  </m:num>
                                  <m:den>
                                    <m:r>
                                      <a:rPr lang="en-US" sz="2400" b="0" i="1" smtClean="0">
                                        <a:latin typeface="Cambria Math"/>
                                      </a:rPr>
                                      <m:t>𝑑</m:t>
                                    </m:r>
                                  </m:den>
                                </m:f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.</m:t>
                                </m:r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3</m:t>
                                </m:r>
                              </m:e>
                            </m:mr>
                          </m:m>
                          <m:r>
                            <a:rPr lang="en-US" sz="2400" b="0" i="1" smtClean="0">
                              <a:latin typeface="Cambria Math"/>
                            </a:rPr>
                            <m:t>    </m:t>
                          </m:r>
                          <m:groupChr>
                            <m:groupChrPr>
                              <m:chr m:val="⇒"/>
                              <m:pos m:val="top"/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groupChrPr>
                            <m:e>
                              <m:r>
                                <m:rPr>
                                  <m:brk m:alnAt="1"/>
                                </m:rPr>
                                <a:rPr lang="en-US" sz="2400" b="0" i="1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sz="2400" b="0" i="1" smtClean="0">
                                  <a:latin typeface="Cambria Math"/>
                                </a:rPr>
                                <m:t>                   </m:t>
                              </m:r>
                            </m:e>
                          </m:groupChr>
                          <m:sSub>
                            <m:sSub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/>
                                </a:rPr>
                                <m:t>𝑒𝑥𝑎𝑐𝑡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/>
                            </a:rPr>
                            <m:t>=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1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57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4038600"/>
                <a:ext cx="4686155" cy="249888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 2"/>
          <p:cNvGrpSpPr/>
          <p:nvPr/>
        </p:nvGrpSpPr>
        <p:grpSpPr>
          <a:xfrm>
            <a:off x="609600" y="1219200"/>
            <a:ext cx="7620000" cy="1200329"/>
            <a:chOff x="609600" y="1219200"/>
            <a:chExt cx="7620000" cy="1200329"/>
          </a:xfrm>
        </p:grpSpPr>
        <p:sp>
          <p:nvSpPr>
            <p:cNvPr id="4" name="TextBox 3"/>
            <p:cNvSpPr txBox="1"/>
            <p:nvPr/>
          </p:nvSpPr>
          <p:spPr>
            <a:xfrm>
              <a:off x="609600" y="1219200"/>
              <a:ext cx="7620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z="2400" b="1" dirty="0" smtClean="0">
                  <a:cs typeface="B Nazanin" pitchFamily="2" charset="-78"/>
                </a:rPr>
                <a:t>خمش</a:t>
              </a:r>
              <a:r>
                <a:rPr lang="fa-IR" sz="2400" dirty="0" smtClean="0">
                  <a:cs typeface="B Nazanin" pitchFamily="2" charset="-78"/>
                </a:rPr>
                <a:t>:</a:t>
              </a:r>
            </a:p>
            <a:p>
              <a:pPr algn="r"/>
              <a:r>
                <a:rPr lang="fa-IR" sz="2400" dirty="0" smtClean="0">
                  <a:cs typeface="B Nazanin" pitchFamily="2" charset="-78"/>
                </a:rPr>
                <a:t>باز ما باید یک قطعه استاندارد را بدست آوریم </a:t>
              </a:r>
              <a:endParaRPr lang="en-US" sz="2400" dirty="0" smtClean="0">
                <a:cs typeface="B Nazanin" pitchFamily="2" charset="-78"/>
              </a:endParaRPr>
            </a:p>
            <a:p>
              <a:pPr algn="r"/>
              <a:r>
                <a:rPr lang="fa-IR" sz="2400" dirty="0" smtClean="0">
                  <a:cs typeface="B Nazanin" pitchFamily="2" charset="-78"/>
                </a:rPr>
                <a:t>می دانیم که بهترین نوع مش                        است.</a:t>
              </a:r>
              <a:endParaRPr lang="en-US" sz="2400" dirty="0">
                <a:cs typeface="B Nazanin" pitchFamily="2" charset="-78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596640" y="1905000"/>
              <a:ext cx="1798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Quad swe</a:t>
              </a:r>
              <a:r>
                <a:rPr lang="en-US" sz="2400" dirty="0"/>
                <a:t>e</a:t>
              </a:r>
              <a:r>
                <a:rPr lang="en-US" sz="2400" dirty="0" smtClean="0"/>
                <a:t>p</a:t>
              </a:r>
              <a:endParaRPr lang="en-US" sz="2400" dirty="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6096000" y="28956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مشخصات قطعه:</a:t>
            </a:r>
            <a:endParaRPr lang="en-US" sz="2400" dirty="0">
              <a:cs typeface="B Nazanin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539" y="3505200"/>
            <a:ext cx="3270477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00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4712235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تعداد المان ها در این حالت 2142 می باشد.</a:t>
            </a:r>
          </a:p>
          <a:p>
            <a:pPr algn="r"/>
            <a:r>
              <a:rPr lang="fa-IR" sz="2400" dirty="0" smtClean="0">
                <a:cs typeface="B Nazanin" pitchFamily="2" charset="-78"/>
              </a:rPr>
              <a:t>تنش اسمی به صورت زیر بدست می آید.</a:t>
            </a:r>
            <a:endParaRPr lang="en-US" sz="2400" dirty="0">
              <a:cs typeface="B Nazanin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85800" y="762000"/>
            <a:ext cx="7543800" cy="830997"/>
            <a:chOff x="685800" y="762000"/>
            <a:chExt cx="7543800" cy="830997"/>
          </a:xfrm>
        </p:grpSpPr>
        <p:sp>
          <p:nvSpPr>
            <p:cNvPr id="5" name="TextBox 4"/>
            <p:cNvSpPr txBox="1"/>
            <p:nvPr/>
          </p:nvSpPr>
          <p:spPr>
            <a:xfrm>
              <a:off x="685800" y="762000"/>
              <a:ext cx="7543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z="2400" dirty="0" smtClean="0">
                  <a:cs typeface="B Nazanin" pitchFamily="2" charset="-78"/>
                </a:rPr>
                <a:t>برای بار محوری متمرکز و مش در حالت               با                        برابر 1 نتایج بصورت زیر است</a:t>
              </a:r>
              <a:endParaRPr lang="en-US" sz="2400" dirty="0">
                <a:cs typeface="B Nazanin" pitchFamily="2" charset="-78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299460" y="808166"/>
              <a:ext cx="121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Quad free </a:t>
              </a:r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335578" y="796735"/>
              <a:ext cx="19638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Approximate size</a:t>
              </a:r>
              <a:endParaRPr lang="en-US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88927" y="1721341"/>
            <a:ext cx="7566147" cy="2850659"/>
            <a:chOff x="587253" y="1721341"/>
            <a:chExt cx="7566147" cy="2368159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739" t="12102" r="21296" b="14882"/>
            <a:stretch/>
          </p:blipFill>
          <p:spPr>
            <a:xfrm>
              <a:off x="4442723" y="1721341"/>
              <a:ext cx="3710677" cy="2368159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15" t="3176" r="11499"/>
            <a:stretch/>
          </p:blipFill>
          <p:spPr>
            <a:xfrm>
              <a:off x="587253" y="1721341"/>
              <a:ext cx="3679947" cy="2368159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18690" y="5491167"/>
                <a:ext cx="5815182" cy="8310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𝑀𝑐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𝐼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,  </m:t>
                      </m:r>
                      <m:r>
                        <a:rPr lang="en-US" sz="2400" b="0" i="1" smtClean="0">
                          <a:latin typeface="Cambria Math"/>
                        </a:rPr>
                        <m:t>𝑐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,</m:t>
                      </m:r>
                      <m:r>
                        <a:rPr lang="en-US" sz="2400" b="0" i="1" smtClean="0">
                          <a:latin typeface="Cambria Math"/>
                        </a:rPr>
                        <m:t>𝐼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𝑡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12</m:t>
                          </m:r>
                        </m:den>
                      </m:f>
                      <m:groupChr>
                        <m:groupChrPr>
                          <m:chr m:val="⇒"/>
                          <m:vertJc m:val="bot"/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groupChrPr>
                        <m:e/>
                      </m:groupChr>
                      <m:sSub>
                        <m:sSubPr>
                          <m:ctrlPr>
                            <a:rPr lang="en-US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i="1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0</m:t>
                      </m:r>
                      <m:r>
                        <a:rPr lang="en-US" sz="2400" b="0" i="1" smtClean="0">
                          <a:latin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</a:rPr>
                        <m:t>375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690" y="5491167"/>
                <a:ext cx="5815182" cy="83106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9772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6335" r="16724" b="9600"/>
          <a:stretch/>
        </p:blipFill>
        <p:spPr>
          <a:xfrm>
            <a:off x="685800" y="990600"/>
            <a:ext cx="7391400" cy="37706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5800" y="5867400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میزان خطا در این حالت برابر 23/12درصد می باشد.</a:t>
            </a:r>
            <a:endParaRPr lang="en-US" sz="2400" dirty="0">
              <a:cs typeface="B Nazanin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81000" y="4928823"/>
                <a:ext cx="5508944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0</m:t>
                      </m:r>
                      <m:r>
                        <a:rPr lang="en-US" sz="2400" b="0" i="1" smtClean="0">
                          <a:latin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</a:rPr>
                        <m:t>375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en-US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          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4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764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0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375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</a:rPr>
                        <m:t>207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4928823"/>
                <a:ext cx="5508944" cy="7861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469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685800" y="1226403"/>
            <a:ext cx="7543800" cy="830997"/>
            <a:chOff x="685800" y="1226403"/>
            <a:chExt cx="7543800" cy="830997"/>
          </a:xfrm>
        </p:grpSpPr>
        <p:sp>
          <p:nvSpPr>
            <p:cNvPr id="4" name="TextBox 3"/>
            <p:cNvSpPr txBox="1"/>
            <p:nvPr/>
          </p:nvSpPr>
          <p:spPr>
            <a:xfrm>
              <a:off x="685800" y="1226403"/>
              <a:ext cx="7543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z="2400" dirty="0" smtClean="0">
                  <a:cs typeface="B Nazanin" pitchFamily="2" charset="-78"/>
                </a:rPr>
                <a:t>بدلیل اینکه هنوز خطای زیادی داریم پس نوع مش را از نوع                         انتخاب می کنیم.</a:t>
              </a:r>
              <a:endParaRPr lang="en-US" sz="2400" dirty="0">
                <a:cs typeface="B Nazanin" pitchFamily="2" charset="-78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83920" y="1234440"/>
              <a:ext cx="1798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Quad swe</a:t>
              </a:r>
              <a:r>
                <a:rPr lang="en-US" sz="2400" dirty="0"/>
                <a:t>e</a:t>
              </a:r>
              <a:r>
                <a:rPr lang="en-US" sz="2400" dirty="0" smtClean="0"/>
                <a:t>p</a:t>
              </a:r>
              <a:endParaRPr lang="en-US" sz="2400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685800" y="5253335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در این حالت جمع کل المان ها برابر </a:t>
            </a:r>
            <a:r>
              <a:rPr lang="fa-IR" sz="2400" dirty="0">
                <a:cs typeface="B Nazanin" pitchFamily="2" charset="-78"/>
              </a:rPr>
              <a:t>13726 عدد </a:t>
            </a:r>
            <a:r>
              <a:rPr lang="fa-IR" sz="2400" dirty="0" smtClean="0">
                <a:cs typeface="B Nazanin" pitchFamily="2" charset="-78"/>
              </a:rPr>
              <a:t>می باشد.</a:t>
            </a:r>
            <a:endParaRPr lang="en-US" sz="2400" dirty="0">
              <a:cs typeface="B Nazanin" pitchFamily="2" charset="-78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91401" y="2209800"/>
            <a:ext cx="7561199" cy="2710860"/>
            <a:chOff x="439800" y="2588602"/>
            <a:chExt cx="7561199" cy="271086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00" r="13448"/>
            <a:stretch/>
          </p:blipFill>
          <p:spPr>
            <a:xfrm>
              <a:off x="439800" y="2588602"/>
              <a:ext cx="3701276" cy="2662105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2" r="13019"/>
            <a:stretch/>
          </p:blipFill>
          <p:spPr>
            <a:xfrm>
              <a:off x="4169978" y="2588602"/>
              <a:ext cx="3831021" cy="27108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056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5800" y="6015335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میزان خطا در این حالت برابر 0/573درصد می باشد.</a:t>
            </a:r>
            <a:endParaRPr lang="en-US" sz="2400" dirty="0">
              <a:cs typeface="B Nazanin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r="14483"/>
          <a:stretch/>
        </p:blipFill>
        <p:spPr>
          <a:xfrm>
            <a:off x="1023082" y="838199"/>
            <a:ext cx="7097837" cy="411958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81000" y="4928823"/>
                <a:ext cx="5508944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0</m:t>
                      </m:r>
                      <m:r>
                        <a:rPr lang="en-US" sz="2400" b="0" i="1" smtClean="0">
                          <a:latin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</a:rPr>
                        <m:t>375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en-US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          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a-IR" sz="2400" b="0" i="1" smtClean="0">
                              <a:latin typeface="Cambria Math"/>
                            </a:rPr>
                            <m:t>5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847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0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375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.</m:t>
                      </m:r>
                      <m:r>
                        <a:rPr lang="fa-IR" sz="2400" b="0" i="1" smtClean="0">
                          <a:latin typeface="Cambria Math"/>
                        </a:rPr>
                        <m:t>561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4928823"/>
                <a:ext cx="5508944" cy="79367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620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85800" y="1031855"/>
            <a:ext cx="7543800" cy="861477"/>
            <a:chOff x="685800" y="1031855"/>
            <a:chExt cx="7543800" cy="861477"/>
          </a:xfrm>
        </p:grpSpPr>
        <p:sp>
          <p:nvSpPr>
            <p:cNvPr id="3" name="TextBox 2"/>
            <p:cNvSpPr txBox="1"/>
            <p:nvPr/>
          </p:nvSpPr>
          <p:spPr>
            <a:xfrm>
              <a:off x="685800" y="1062335"/>
              <a:ext cx="7543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z="2400" dirty="0" smtClean="0">
                  <a:cs typeface="B Nazanin" pitchFamily="2" charset="-78"/>
                </a:rPr>
                <a:t>به عنوان مثال برای           محاسبات و آنالیز را دوباره با همین مش بندی تکرار می کنیم:</a:t>
              </a:r>
              <a:endParaRPr lang="en-US" sz="2400" dirty="0">
                <a:cs typeface="B Nazanin" pitchFamily="2" charset="-78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501640" y="1031855"/>
              <a:ext cx="8077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dirty="0" smtClean="0">
                  <a:latin typeface="+mj-lt"/>
                  <a:cs typeface="B Nazanin" pitchFamily="2" charset="-78"/>
                </a:rPr>
                <a:t>r=10</a:t>
              </a:r>
              <a:endParaRPr lang="en-US" sz="2400" dirty="0">
                <a:latin typeface="+mj-lt"/>
                <a:cs typeface="B Nazanin" pitchFamily="2" charset="-78"/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0" t="7826" r="2680" b="8051"/>
          <a:stretch/>
        </p:blipFill>
        <p:spPr>
          <a:xfrm>
            <a:off x="1303317" y="1981199"/>
            <a:ext cx="6537366" cy="313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09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4712235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تعداد المان ها در این حالت 2142 می باشد.</a:t>
            </a:r>
          </a:p>
          <a:p>
            <a:pPr algn="r"/>
            <a:r>
              <a:rPr lang="fa-IR" sz="2400" dirty="0" smtClean="0">
                <a:cs typeface="B Nazanin" pitchFamily="2" charset="-78"/>
              </a:rPr>
              <a:t>تنش اسمی به صورت زیر بدست می آید.</a:t>
            </a:r>
            <a:endParaRPr lang="en-US" sz="2400" dirty="0">
              <a:cs typeface="B Nazanin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838200" y="5538423"/>
                <a:ext cx="4713662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𝐹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𝐴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  ,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𝐴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𝑑𝑡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fa-IR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fa-IR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        </m:t>
                          </m:r>
                        </m:e>
                      </m:groupChr>
                      <m:sSub>
                        <m:sSubPr>
                          <m:ctrlPr>
                            <a:rPr lang="en-US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i="1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a-IR" sz="2400" b="0" i="0" smtClean="0">
                              <a:latin typeface="Cambria Math"/>
                            </a:rPr>
                            <m:t>100</m:t>
                          </m:r>
                        </m:num>
                        <m:den>
                          <m:r>
                            <a:rPr lang="fa-IR" sz="2400" b="0" i="0" smtClean="0">
                              <a:latin typeface="Cambria Math"/>
                            </a:rPr>
                            <m:t>20</m:t>
                          </m:r>
                        </m:den>
                      </m:f>
                      <m:r>
                        <a:rPr lang="fa-IR" sz="2400" b="0" i="0" smtClean="0">
                          <a:latin typeface="Cambria Math"/>
                        </a:rPr>
                        <m:t>=</m:t>
                      </m:r>
                      <m:r>
                        <a:rPr lang="fa-IR" sz="2400" b="0" i="0" smtClean="0">
                          <a:latin typeface="Cambria Math"/>
                        </a:rPr>
                        <m:t>5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538423"/>
                <a:ext cx="4713662" cy="78617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/>
          <p:cNvGrpSpPr/>
          <p:nvPr/>
        </p:nvGrpSpPr>
        <p:grpSpPr>
          <a:xfrm>
            <a:off x="685800" y="762000"/>
            <a:ext cx="7543800" cy="830997"/>
            <a:chOff x="685800" y="762000"/>
            <a:chExt cx="7543800" cy="830997"/>
          </a:xfrm>
        </p:grpSpPr>
        <p:sp>
          <p:nvSpPr>
            <p:cNvPr id="5" name="TextBox 4"/>
            <p:cNvSpPr txBox="1"/>
            <p:nvPr/>
          </p:nvSpPr>
          <p:spPr>
            <a:xfrm>
              <a:off x="685800" y="762000"/>
              <a:ext cx="7543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z="2400" dirty="0" smtClean="0">
                  <a:cs typeface="B Nazanin" pitchFamily="2" charset="-78"/>
                </a:rPr>
                <a:t>برای بار محوری متمرکز و مش در حالت               با                        برابر 1 نتایج بصورت زیر است</a:t>
              </a:r>
              <a:endParaRPr lang="en-US" sz="2400" dirty="0">
                <a:cs typeface="B Nazanin" pitchFamily="2" charset="-78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299460" y="808166"/>
              <a:ext cx="121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Quad free </a:t>
              </a:r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335578" y="796735"/>
              <a:ext cx="19638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Approximate size</a:t>
              </a:r>
              <a:endParaRPr lang="en-US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362770" y="1581807"/>
            <a:ext cx="6418461" cy="1389993"/>
            <a:chOff x="606825" y="1581807"/>
            <a:chExt cx="6418461" cy="1389993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66" t="5758" r="2415" b="7454"/>
            <a:stretch/>
          </p:blipFill>
          <p:spPr>
            <a:xfrm>
              <a:off x="606825" y="1600200"/>
              <a:ext cx="2747665" cy="137160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15" t="11576" b="11486"/>
            <a:stretch/>
          </p:blipFill>
          <p:spPr>
            <a:xfrm>
              <a:off x="3505200" y="1581807"/>
              <a:ext cx="3520086" cy="1389993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12456" r="1948" b="11294"/>
          <a:stretch/>
        </p:blipFill>
        <p:spPr>
          <a:xfrm>
            <a:off x="2501983" y="3024637"/>
            <a:ext cx="4140035" cy="167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55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2" t="5787" r="16364" b="9903"/>
          <a:stretch/>
        </p:blipFill>
        <p:spPr>
          <a:xfrm>
            <a:off x="1122218" y="1579418"/>
            <a:ext cx="6899564" cy="35269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5800" y="6015335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میزان خطا در این حالت برابر 0/604درصد می باشد.</a:t>
            </a:r>
            <a:endParaRPr lang="en-US" sz="2400" dirty="0">
              <a:cs typeface="B Nazanin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81000" y="5181600"/>
                <a:ext cx="5339026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0</m:t>
                      </m:r>
                      <m:r>
                        <a:rPr lang="fa-IR" sz="2400" b="0" i="1" smtClean="0">
                          <a:latin typeface="Cambria Math"/>
                        </a:rPr>
                        <m:t>.</m:t>
                      </m:r>
                      <m:r>
                        <a:rPr lang="fa-IR" sz="2400" b="0" i="1" smtClean="0">
                          <a:latin typeface="Cambria Math"/>
                        </a:rPr>
                        <m:t>375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en-US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          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5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177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375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</a:rPr>
                        <m:t>38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5181600"/>
                <a:ext cx="5339026" cy="79367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3440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062335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برای نقاط بیشتر این مراحل را تکرار می کنیم: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736110"/>
              </p:ext>
            </p:extLst>
          </p:nvPr>
        </p:nvGraphicFramePr>
        <p:xfrm>
          <a:off x="2409824" y="1768529"/>
          <a:ext cx="4324352" cy="4327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1088"/>
                <a:gridCol w="1081088"/>
                <a:gridCol w="1081088"/>
                <a:gridCol w="1081088"/>
              </a:tblGrid>
              <a:tr h="72344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d/w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K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Kexact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error</a:t>
                      </a:r>
                      <a:endParaRPr lang="en-US" sz="2000" dirty="0"/>
                    </a:p>
                  </a:txBody>
                  <a:tcPr anchor="ctr"/>
                </a:tc>
              </a:tr>
              <a:tr h="360338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2.1567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0.614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0.075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1.8984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1.91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0.605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1.7396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0.594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0.125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1.6205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1.63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0.581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1.5610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0.573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0.175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1.5012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0.58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1.4514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1.46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0.587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0.225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1.4215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0.593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1.3805</a:t>
                      </a:r>
                      <a:endParaRPr kumimoji="0" lang="en-US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0.604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0.275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1.3816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1.39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0.607</a:t>
                      </a:r>
                    </a:p>
                  </a:txBody>
                  <a:tcPr marL="9525" marR="9525" marT="9525" marB="0" anchor="ctr"/>
                </a:tc>
              </a:tr>
              <a:tr h="324369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1.3716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1.38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0.612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261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87" y="1428750"/>
            <a:ext cx="8227831" cy="4819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3983" y="966958"/>
            <a:ext cx="80712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y = -13386x</a:t>
            </a:r>
            <a:r>
              <a:rPr lang="en-US" sz="2000" b="1" baseline="30000" dirty="0">
                <a:latin typeface="+mj-lt"/>
              </a:rPr>
              <a:t>6</a:t>
            </a:r>
            <a:r>
              <a:rPr lang="en-US" sz="2000" b="1" dirty="0">
                <a:latin typeface="+mj-lt"/>
              </a:rPr>
              <a:t> + 11757x</a:t>
            </a:r>
            <a:r>
              <a:rPr lang="en-US" sz="2000" b="1" baseline="30000" dirty="0">
                <a:latin typeface="+mj-lt"/>
              </a:rPr>
              <a:t>5</a:t>
            </a:r>
            <a:r>
              <a:rPr lang="en-US" sz="2000" b="1" dirty="0">
                <a:latin typeface="+mj-lt"/>
              </a:rPr>
              <a:t> - 3286.1x</a:t>
            </a:r>
            <a:r>
              <a:rPr lang="en-US" sz="2000" b="1" baseline="30000" dirty="0">
                <a:latin typeface="+mj-lt"/>
              </a:rPr>
              <a:t>4</a:t>
            </a:r>
            <a:r>
              <a:rPr lang="en-US" sz="2000" b="1" dirty="0">
                <a:latin typeface="+mj-lt"/>
              </a:rPr>
              <a:t> + 95.977x</a:t>
            </a:r>
            <a:r>
              <a:rPr lang="en-US" sz="2000" b="1" baseline="30000" dirty="0">
                <a:latin typeface="+mj-lt"/>
              </a:rPr>
              <a:t>3</a:t>
            </a:r>
            <a:r>
              <a:rPr lang="en-US" sz="2000" b="1" dirty="0">
                <a:latin typeface="+mj-lt"/>
              </a:rPr>
              <a:t> + 118.53x</a:t>
            </a:r>
            <a:r>
              <a:rPr lang="en-US" sz="2000" b="1" baseline="30000" dirty="0">
                <a:latin typeface="+mj-lt"/>
              </a:rPr>
              <a:t>2</a:t>
            </a:r>
            <a:r>
              <a:rPr lang="en-US" sz="2000" b="1" dirty="0">
                <a:latin typeface="+mj-lt"/>
              </a:rPr>
              <a:t> - 23.813x + 3.0691</a:t>
            </a:r>
          </a:p>
          <a:p>
            <a:endParaRPr lang="en-US" sz="2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0004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914400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b="1" dirty="0" smtClean="0">
                <a:cs typeface="B Nazanin" pitchFamily="2" charset="-78"/>
              </a:rPr>
              <a:t>کاهش تمرکز تنش: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6335" r="16724" b="9600"/>
          <a:stretch/>
        </p:blipFill>
        <p:spPr>
          <a:xfrm>
            <a:off x="990600" y="1376065"/>
            <a:ext cx="5204144" cy="26288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6" t="4597" r="15172" b="9829"/>
          <a:stretch/>
        </p:blipFill>
        <p:spPr>
          <a:xfrm>
            <a:off x="2209800" y="3352800"/>
            <a:ext cx="5204144" cy="26288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53200" y="228600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+mj-lt"/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24800" y="457200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2</a:t>
            </a:r>
            <a:endParaRPr lang="en-US" sz="28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9085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81000" y="2646989"/>
                <a:ext cx="8135625" cy="11630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0</m:t>
                      </m:r>
                      <m:r>
                        <a:rPr lang="en-US" sz="2400" b="0" i="1" smtClean="0">
                          <a:latin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</a:rPr>
                        <m:t>375</m:t>
                      </m:r>
                      <m:groupChr>
                        <m:groupChrPr>
                          <m:chr m:val="⇒"/>
                          <m:vertJc m:val="bot"/>
                          <m:ctrlPr>
                            <a:rPr lang="en-US" sz="2400" i="1">
                              <a:latin typeface="Cambria Math"/>
                            </a:rPr>
                          </m:ctrlPr>
                        </m:groupChr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𝑡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h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4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590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0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375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</a:rPr>
                        <m:t>224</m:t>
                      </m:r>
                      <m:groupChr>
                        <m:groupChrPr>
                          <m:chr m:val="⇒"/>
                          <m:vertJc m:val="bot"/>
                          <m:ctrlPr>
                            <a:rPr lang="en-US" sz="2400" i="1"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fa-IR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      </m:t>
                          </m:r>
                        </m:e>
                      </m:groupChr>
                      <m:r>
                        <a:rPr lang="en-US" sz="2400" i="1">
                          <a:latin typeface="Cambria Math"/>
                        </a:rPr>
                        <m:t>𝑒𝑟𝑟𝑜𝑟</m:t>
                      </m:r>
                      <m:r>
                        <a:rPr lang="en-US" sz="2400" i="1">
                          <a:latin typeface="Cambria Math"/>
                        </a:rPr>
                        <m:t>=</m:t>
                      </m:r>
                      <m:r>
                        <a:rPr lang="fa-IR" sz="2400" b="0" i="0" smtClean="0">
                          <a:latin typeface="Cambria Math"/>
                        </a:rPr>
                        <m:t>2</m:t>
                      </m:r>
                      <m:r>
                        <a:rPr lang="en-US" sz="2400">
                          <a:latin typeface="Cambria Math"/>
                        </a:rPr>
                        <m:t>.</m:t>
                      </m:r>
                      <m:r>
                        <a:rPr lang="fa-IR" sz="2400" b="0" i="0" smtClean="0">
                          <a:latin typeface="Cambria Math"/>
                        </a:rPr>
                        <m:t>408</m:t>
                      </m:r>
                      <m:r>
                        <a:rPr lang="en-US" sz="2400">
                          <a:latin typeface="Cambria Math"/>
                        </a:rPr>
                        <m:t>%</m:t>
                      </m:r>
                    </m:oMath>
                  </m:oMathPara>
                </a14:m>
                <a:endParaRPr lang="fa-IR" sz="2400" dirty="0"/>
              </a:p>
              <a:p>
                <a:endParaRPr lang="fa-IR" sz="2400" b="0" dirty="0" smtClean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2646989"/>
                <a:ext cx="8135625" cy="116301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81000" y="1423623"/>
                <a:ext cx="5611151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0</m:t>
                      </m:r>
                      <m:r>
                        <a:rPr lang="en-US" sz="2400" b="0" i="1" smtClean="0">
                          <a:latin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</a:rPr>
                        <m:t>375</m:t>
                      </m:r>
                      <m:groupChr>
                        <m:groupChrPr>
                          <m:chr m:val="⇒"/>
                          <m:vertJc m:val="bot"/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𝑖𝑟𝑠𝑡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4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764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0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375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</a:rPr>
                        <m:t>207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423623"/>
                <a:ext cx="5611151" cy="7861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685800" y="4038600"/>
            <a:ext cx="75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اگر بخواهیم ببینیم که این قطعه تحت بار کششی مقاومتر است یا بار خمشی باید نمودار های تمرکز تنش آنها را با هم مقایسه کنیم.</a:t>
            </a:r>
          </a:p>
          <a:p>
            <a:pPr algn="r"/>
            <a:r>
              <a:rPr lang="fa-IR" sz="2400" dirty="0" smtClean="0">
                <a:cs typeface="B Nazanin" pitchFamily="2" charset="-78"/>
              </a:rPr>
              <a:t>با مقایسه نمودارها نتیجی می گیریم که قطعه تحت بار خمشی مقاومت بیشتری دارد چون ضرایب تمرکز تنش تحت بار کششی بیشتر است.</a:t>
            </a:r>
            <a:endParaRPr lang="en-US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580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9" r="18624"/>
          <a:stretch/>
        </p:blipFill>
        <p:spPr>
          <a:xfrm>
            <a:off x="2438400" y="762000"/>
            <a:ext cx="4265824" cy="295744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r="19990" b="3694"/>
          <a:stretch/>
        </p:blipFill>
        <p:spPr>
          <a:xfrm>
            <a:off x="2438400" y="3774628"/>
            <a:ext cx="4265824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66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9" t="4595" r="1380" b="12194"/>
          <a:stretch/>
        </p:blipFill>
        <p:spPr>
          <a:xfrm>
            <a:off x="386255" y="990600"/>
            <a:ext cx="8371490" cy="34526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81000" y="4852623"/>
                <a:ext cx="418858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5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/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7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103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5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</m:t>
                      </m:r>
                      <m:r>
                        <a:rPr lang="fa-IR" sz="2400" b="0" i="1" smtClean="0">
                          <a:latin typeface="Cambria Math"/>
                        </a:rPr>
                        <m:t>.</m:t>
                      </m:r>
                      <m:r>
                        <a:rPr lang="fa-IR" sz="2400" b="0" i="1" smtClean="0">
                          <a:latin typeface="Cambria Math"/>
                        </a:rPr>
                        <m:t>4206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4852623"/>
                <a:ext cx="4188583" cy="7861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270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22118" y="838200"/>
            <a:ext cx="7907482" cy="830997"/>
            <a:chOff x="322118" y="762000"/>
            <a:chExt cx="7907482" cy="830997"/>
          </a:xfrm>
        </p:grpSpPr>
        <p:sp>
          <p:nvSpPr>
            <p:cNvPr id="3" name="TextBox 2"/>
            <p:cNvSpPr txBox="1"/>
            <p:nvPr/>
          </p:nvSpPr>
          <p:spPr>
            <a:xfrm>
              <a:off x="685800" y="762000"/>
              <a:ext cx="7543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z="2400" dirty="0" smtClean="0">
                  <a:cs typeface="B Nazanin" pitchFamily="2" charset="-78"/>
                </a:rPr>
                <a:t>برای بار محوری                         و مش در حالت               با                  برابر 1 نتایج بصورت زیر است.</a:t>
              </a:r>
              <a:endParaRPr lang="en-US" sz="2400" dirty="0">
                <a:cs typeface="B Nazanin" pitchFamily="2" charset="-78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286000" y="808166"/>
              <a:ext cx="121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Quad free </a:t>
              </a:r>
              <a:endParaRPr 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22118" y="796735"/>
              <a:ext cx="19638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Approximate size</a:t>
              </a:r>
              <a:endParaRPr 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57200" y="5440680"/>
                <a:ext cx="5679247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𝐹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𝐴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  ,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𝐴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𝑑𝑡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fa-IR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fa-IR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        </m:t>
                          </m:r>
                        </m:e>
                      </m:groupChr>
                      <m:sSub>
                        <m:sSubPr>
                          <m:ctrlPr>
                            <a:rPr lang="en-US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i="1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a-IR" sz="2400" b="0" i="0" smtClean="0">
                              <a:latin typeface="Cambria Math"/>
                            </a:rPr>
                            <m:t>100</m:t>
                          </m:r>
                          <m:r>
                            <a:rPr lang="fa-IR" sz="2400" b="0" i="0" smtClean="0">
                              <a:latin typeface="Cambria Math"/>
                            </a:rPr>
                            <m:t>∗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30</m:t>
                          </m:r>
                        </m:num>
                        <m:den>
                          <m:r>
                            <a:rPr lang="fa-IR" sz="2400" b="0" i="0" smtClean="0">
                              <a:latin typeface="Cambria Math"/>
                            </a:rPr>
                            <m:t>20</m:t>
                          </m:r>
                        </m:den>
                      </m:f>
                      <m:r>
                        <a:rPr lang="fa-IR" sz="2400" b="0" i="0" smtClean="0">
                          <a:latin typeface="Cambria Math"/>
                        </a:rPr>
                        <m:t>=</m:t>
                      </m:r>
                      <m:r>
                        <a:rPr lang="fa-IR" sz="2400" b="0" i="0" smtClean="0">
                          <a:latin typeface="Cambria Math"/>
                        </a:rPr>
                        <m:t>150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5440680"/>
                <a:ext cx="5679247" cy="78617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1295400" y="4609683"/>
            <a:ext cx="693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تعداد المان ها در این حالت 2142می باشد.</a:t>
            </a:r>
          </a:p>
          <a:p>
            <a:pPr algn="r"/>
            <a:r>
              <a:rPr lang="fa-IR" sz="2400" dirty="0" smtClean="0">
                <a:cs typeface="B Nazanin" pitchFamily="2" charset="-78"/>
              </a:rPr>
              <a:t>تنش اسمی به صورت زیر بدست می آید.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31080" y="880050"/>
            <a:ext cx="190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Shell edge load</a:t>
            </a:r>
            <a:endParaRPr lang="en-US" sz="2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8" t="9940" r="2000" b="11145"/>
          <a:stretch/>
        </p:blipFill>
        <p:spPr>
          <a:xfrm>
            <a:off x="1219200" y="1669197"/>
            <a:ext cx="6598444" cy="2709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94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81000" y="4800600"/>
                <a:ext cx="4890698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150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/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a-IR" sz="24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131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fa-IR" sz="2400" b="0" i="1" smtClean="0">
                              <a:latin typeface="Cambria Math"/>
                            </a:rPr>
                            <m:t>150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</m:t>
                      </m:r>
                      <m:r>
                        <a:rPr lang="fa-IR" sz="2400" b="0" i="1" smtClean="0">
                          <a:latin typeface="Cambria Math"/>
                        </a:rPr>
                        <m:t>.</m:t>
                      </m:r>
                      <m:r>
                        <a:rPr lang="fa-IR" sz="2400" b="0" i="1" smtClean="0">
                          <a:latin typeface="Cambria Math"/>
                        </a:rPr>
                        <m:t>4206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4800600"/>
                <a:ext cx="4890698" cy="78617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6" t="4612" r="5689" b="12589"/>
          <a:stretch/>
        </p:blipFill>
        <p:spPr>
          <a:xfrm>
            <a:off x="386635" y="990600"/>
            <a:ext cx="8370731" cy="3686503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09600" y="5646003"/>
            <a:ext cx="7772400" cy="830997"/>
            <a:chOff x="609600" y="5638800"/>
            <a:chExt cx="7772400" cy="830997"/>
          </a:xfrm>
        </p:grpSpPr>
        <p:sp>
          <p:nvSpPr>
            <p:cNvPr id="5" name="Rectangle 4"/>
            <p:cNvSpPr/>
            <p:nvPr/>
          </p:nvSpPr>
          <p:spPr>
            <a:xfrm>
              <a:off x="609600" y="5638800"/>
              <a:ext cx="77724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fa-IR" sz="2400" dirty="0" smtClean="0">
                  <a:cs typeface="B Nazanin" pitchFamily="2" charset="-78"/>
                </a:rPr>
                <a:t>باز مشاهده </a:t>
              </a:r>
              <a:r>
                <a:rPr lang="fa-IR" sz="2400" dirty="0">
                  <a:cs typeface="B Nazanin" pitchFamily="2" charset="-78"/>
                </a:rPr>
                <a:t>می شود که برای این شکل ضریب تمرکز تنش </a:t>
              </a:r>
              <a:r>
                <a:rPr lang="fa-IR" sz="2400" dirty="0" smtClean="0">
                  <a:cs typeface="B Nazanin" pitchFamily="2" charset="-78"/>
                </a:rPr>
                <a:t>تقریبا در هر دو مورد برابر شده است. پس باز بار را از نوع                         را انتخاب می کنیم.</a:t>
              </a:r>
              <a:endParaRPr lang="fa-IR" sz="2400" dirty="0">
                <a:cs typeface="B Nazanin" pitchFamily="2" charset="-78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200400" y="6046410"/>
              <a:ext cx="1905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Shell edge load</a:t>
              </a:r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7672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85800" y="1226403"/>
            <a:ext cx="7543800" cy="830997"/>
            <a:chOff x="685800" y="1226403"/>
            <a:chExt cx="7543800" cy="830997"/>
          </a:xfrm>
        </p:grpSpPr>
        <p:sp>
          <p:nvSpPr>
            <p:cNvPr id="3" name="TextBox 2"/>
            <p:cNvSpPr txBox="1"/>
            <p:nvPr/>
          </p:nvSpPr>
          <p:spPr>
            <a:xfrm>
              <a:off x="685800" y="1226403"/>
              <a:ext cx="7543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z="2400" dirty="0" smtClean="0">
                  <a:cs typeface="B Nazanin" pitchFamily="2" charset="-78"/>
                </a:rPr>
                <a:t>بدلیل اینکه هنوز خطای زیادی داریم پس نوع مش را از نوع                         انتخاب می کنیم.</a:t>
              </a:r>
              <a:endParaRPr lang="en-US" sz="2400" dirty="0">
                <a:cs typeface="B Nazanin" pitchFamily="2" charset="-78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883920" y="1234440"/>
              <a:ext cx="1798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Quad swe</a:t>
              </a:r>
              <a:r>
                <a:rPr lang="en-US" sz="2400" dirty="0"/>
                <a:t>e</a:t>
              </a:r>
              <a:r>
                <a:rPr lang="en-US" sz="2400" dirty="0" smtClean="0"/>
                <a:t>p</a:t>
              </a:r>
              <a:endParaRPr lang="en-US" sz="2400" dirty="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685800" y="5253335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در این حالت جمع کل المان ها برابر 13726 عدد می باشد.</a:t>
            </a:r>
            <a:endParaRPr lang="en-US" sz="2400" dirty="0">
              <a:cs typeface="B Nazanin" pitchFamily="2" charset="-78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66700" y="2209800"/>
            <a:ext cx="8382000" cy="2667000"/>
            <a:chOff x="685800" y="2438895"/>
            <a:chExt cx="7924800" cy="200847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65" t="19055"/>
            <a:stretch/>
          </p:blipFill>
          <p:spPr>
            <a:xfrm>
              <a:off x="4724400" y="2438896"/>
              <a:ext cx="3886200" cy="2008469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26" t="18748" r="1641" b="2928"/>
            <a:stretch/>
          </p:blipFill>
          <p:spPr>
            <a:xfrm>
              <a:off x="685800" y="2438895"/>
              <a:ext cx="3886200" cy="20084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381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1" t="4844" r="5345" b="15047"/>
          <a:stretch/>
        </p:blipFill>
        <p:spPr>
          <a:xfrm>
            <a:off x="381835" y="1219200"/>
            <a:ext cx="8380330" cy="38862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81000" y="5257800"/>
                <a:ext cx="4728474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150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en-US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          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a-IR" sz="24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424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fa-IR" sz="2400" b="0" i="1" smtClean="0">
                              <a:latin typeface="Cambria Math"/>
                            </a:rPr>
                            <m:t>150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</m:t>
                      </m:r>
                      <m:r>
                        <a:rPr lang="fa-IR" sz="2400" b="0" i="1" smtClean="0">
                          <a:latin typeface="Cambria Math"/>
                        </a:rPr>
                        <m:t>.</m:t>
                      </m:r>
                      <m:r>
                        <a:rPr lang="fa-IR" sz="2400" b="0" i="1" smtClean="0">
                          <a:latin typeface="Cambria Math"/>
                        </a:rPr>
                        <m:t>62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5257800"/>
                <a:ext cx="4728474" cy="7861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685800" y="6015335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میزان خطا در این حالت برابر 0/613درصد می باشد.</a:t>
            </a:r>
            <a:endParaRPr lang="en-US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905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85800" y="1031855"/>
            <a:ext cx="7543800" cy="861477"/>
            <a:chOff x="685800" y="1031855"/>
            <a:chExt cx="7543800" cy="861477"/>
          </a:xfrm>
        </p:grpSpPr>
        <p:sp>
          <p:nvSpPr>
            <p:cNvPr id="3" name="TextBox 2"/>
            <p:cNvSpPr txBox="1"/>
            <p:nvPr/>
          </p:nvSpPr>
          <p:spPr>
            <a:xfrm>
              <a:off x="685800" y="1062335"/>
              <a:ext cx="7543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z="2400" dirty="0" smtClean="0">
                  <a:cs typeface="B Nazanin" pitchFamily="2" charset="-78"/>
                </a:rPr>
                <a:t>به عنوان مثال برای        محاسبات و آنالیز را دوباره با همین مش بندی تکرار می کنیم:</a:t>
              </a:r>
              <a:endParaRPr lang="en-US" sz="2400" dirty="0">
                <a:cs typeface="B Nazanin" pitchFamily="2" charset="-78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501640" y="1031855"/>
              <a:ext cx="8077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dirty="0" smtClean="0">
                  <a:latin typeface="+mj-lt"/>
                  <a:cs typeface="B Nazanin" pitchFamily="2" charset="-78"/>
                </a:rPr>
                <a:t>r=6</a:t>
              </a:r>
              <a:endParaRPr lang="en-US" sz="2400" dirty="0">
                <a:latin typeface="+mj-lt"/>
                <a:cs typeface="B Nazanin" pitchFamily="2" charset="-78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1" t="8279" r="2586" b="6682"/>
          <a:stretch/>
        </p:blipFill>
        <p:spPr>
          <a:xfrm>
            <a:off x="1219200" y="2057400"/>
            <a:ext cx="6248400" cy="3022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4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6015335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میزان خطا در این حالت برابر 0/49درصد می باشد.</a:t>
            </a:r>
            <a:endParaRPr lang="en-US" sz="2400" dirty="0">
              <a:cs typeface="B Nazanin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81000" y="5181600"/>
                <a:ext cx="5068311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fa-IR" sz="2400" b="0" i="1" smtClean="0">
                          <a:latin typeface="Cambria Math"/>
                        </a:rPr>
                        <m:t>=</m:t>
                      </m:r>
                      <m:r>
                        <a:rPr lang="fa-IR" sz="2400" b="0" i="1" smtClean="0">
                          <a:latin typeface="Cambria Math"/>
                        </a:rPr>
                        <m:t>150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fa-IR" sz="2400" b="0" i="1" smtClean="0"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en-US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          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a-IR" sz="24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359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fa-IR" sz="2400" b="0" i="1" smtClean="0">
                              <a:latin typeface="Cambria Math"/>
                            </a:rPr>
                            <m:t>1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5</m:t>
                          </m:r>
                          <m:r>
                            <a:rPr lang="fa-IR" sz="2400" b="0" i="1" smtClean="0">
                              <a:latin typeface="Cambria Math"/>
                            </a:rPr>
                            <m:t>0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</a:rPr>
                        <m:t>572</m:t>
                      </m:r>
                    </m:oMath>
                  </m:oMathPara>
                </a14:m>
                <a:endParaRPr lang="fa-IR" sz="2400" b="0" dirty="0" smtClean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5181600"/>
                <a:ext cx="5068311" cy="79367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7" t="4975" r="1379" b="12954"/>
          <a:stretch/>
        </p:blipFill>
        <p:spPr>
          <a:xfrm>
            <a:off x="346841" y="1219200"/>
            <a:ext cx="8450318" cy="374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94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965</Words>
  <Application>Microsoft Office PowerPoint</Application>
  <PresentationFormat>On-screen Show (4:3)</PresentationFormat>
  <Paragraphs>168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2015-05-04T09:21:00Z</dcterms:created>
  <dcterms:modified xsi:type="dcterms:W3CDTF">2015-05-04T09:21:29Z</dcterms:modified>
</cp:coreProperties>
</file>